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32"/>
  </p:notesMasterIdLst>
  <p:sldIdLst>
    <p:sldId id="256" r:id="rId2"/>
    <p:sldId id="257" r:id="rId3"/>
    <p:sldId id="265" r:id="rId4"/>
    <p:sldId id="258"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8" r:id="rId24"/>
    <p:sldId id="284" r:id="rId25"/>
    <p:sldId id="285" r:id="rId26"/>
    <p:sldId id="287" r:id="rId27"/>
    <p:sldId id="290" r:id="rId28"/>
    <p:sldId id="291" r:id="rId29"/>
    <p:sldId id="293" r:id="rId30"/>
    <p:sldId id="292"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826" autoAdjust="0"/>
    <p:restoredTop sz="94582" autoAdjust="0"/>
  </p:normalViewPr>
  <p:slideViewPr>
    <p:cSldViewPr snapToObjects="1">
      <p:cViewPr varScale="1">
        <p:scale>
          <a:sx n="107" d="100"/>
          <a:sy n="107" d="100"/>
        </p:scale>
        <p:origin x="-103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478081465778297"/>
          <c:y val="0.15051312335958"/>
          <c:w val="0.60488125883303245"/>
          <c:h val="0.69897389909594665"/>
        </c:manualLayout>
      </c:layout>
      <c:pieChart>
        <c:varyColors val="1"/>
        <c:dLbls>
          <c:showCatName val="1"/>
          <c:showPercent val="1"/>
        </c:dLbls>
        <c:firstSliceAng val="0"/>
      </c:pieChart>
    </c:plotArea>
    <c:plotVisOnly val="1"/>
  </c:chart>
  <c:txPr>
    <a:bodyPr/>
    <a:lstStyle/>
    <a:p>
      <a:pPr>
        <a:defRPr sz="1800"/>
      </a:pPr>
      <a:endParaRPr lang="en-US"/>
    </a:p>
  </c:txPr>
  <c:externalData r:id="rId1"/>
  <c:userShapes r:id="rId2"/>
</c:chartSpace>
</file>

<file path=ppt/drawing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0.07339</cdr:x>
      <cdr:y>0.08571</cdr:y>
    </cdr:from>
    <cdr:to>
      <cdr:x>0.41968</cdr:x>
      <cdr:y>0.47495</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09600" y="457200"/>
          <a:ext cx="2876216" cy="2076206"/>
        </a:xfrm>
        <a:prstGeom xmlns:a="http://schemas.openxmlformats.org/drawingml/2006/main" prst="rect">
          <a:avLst/>
        </a:prstGeom>
      </cdr:spPr>
    </cdr:pic>
  </cdr:relSizeAnchor>
  <cdr:relSizeAnchor xmlns:cdr="http://schemas.openxmlformats.org/drawingml/2006/chartDrawing">
    <cdr:from>
      <cdr:x>0.07339</cdr:x>
      <cdr:y>0.48221</cdr:y>
    </cdr:from>
    <cdr:to>
      <cdr:x>0.44037</cdr:x>
      <cdr:y>1</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609600" y="2623251"/>
          <a:ext cx="3048062" cy="2761892"/>
        </a:xfrm>
        <a:prstGeom xmlns:a="http://schemas.openxmlformats.org/drawingml/2006/main" prst="rect">
          <a:avLst/>
        </a:prstGeom>
      </cdr:spPr>
    </cdr:pic>
  </cdr:relSizeAnchor>
  <cdr:relSizeAnchor xmlns:cdr="http://schemas.openxmlformats.org/drawingml/2006/chartDrawing">
    <cdr:from>
      <cdr:x>0.38532</cdr:x>
      <cdr:y>0.1</cdr:y>
    </cdr:from>
    <cdr:to>
      <cdr:x>0.75798</cdr:x>
      <cdr:y>0.84285</cdr:y>
    </cdr:to>
    <cdr:pic>
      <cdr:nvPicPr>
        <cdr:cNvPr id="4" name="chart"/>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3200400" y="533400"/>
          <a:ext cx="3095239" cy="3962362"/>
        </a:xfrm>
        <a:prstGeom xmlns:a="http://schemas.openxmlformats.org/drawingml/2006/main" prst="rect">
          <a:avLst/>
        </a:prstGeom>
      </cdr:spPr>
    </cdr:pic>
  </cdr:relSizeAnchor>
  <cdr:relSizeAnchor xmlns:cdr="http://schemas.openxmlformats.org/drawingml/2006/chartDrawing">
    <cdr:from>
      <cdr:x>0.59954</cdr:x>
      <cdr:y>0.33816</cdr:y>
    </cdr:from>
    <cdr:to>
      <cdr:x>0.97564</cdr:x>
      <cdr:y>0.9738</cdr:y>
    </cdr:to>
    <cdr:pic>
      <cdr:nvPicPr>
        <cdr:cNvPr id="5" name="chart"/>
        <cdr:cNvPicPr>
          <a:picLocks xmlns:a="http://schemas.openxmlformats.org/drawingml/2006/main" noChangeAspect="1"/>
        </cdr:cNvPicPr>
      </cdr:nvPicPr>
      <cdr:blipFill>
        <a:blip xmlns:a="http://schemas.openxmlformats.org/drawingml/2006/main" xmlns:r="http://schemas.openxmlformats.org/officeDocument/2006/relationships" r:embed="rId4"/>
        <a:stretch xmlns:a="http://schemas.openxmlformats.org/drawingml/2006/main">
          <a:fillRect/>
        </a:stretch>
      </cdr:blipFill>
      <cdr:spPr>
        <a:xfrm xmlns:a="http://schemas.openxmlformats.org/drawingml/2006/main">
          <a:off x="4979633" y="1803743"/>
          <a:ext cx="3123811" cy="3390504"/>
        </a:xfrm>
        <a:prstGeom xmlns:a="http://schemas.openxmlformats.org/drawingml/2006/main" prst="rect">
          <a:avLst/>
        </a:prstGeom>
      </cdr:spPr>
    </cdr:pic>
  </cdr:relSizeAnchor>
  <cdr:relSizeAnchor xmlns:cdr="http://schemas.openxmlformats.org/drawingml/2006/chartDrawing">
    <cdr:from>
      <cdr:x>0.44037</cdr:x>
      <cdr:y>0.82857</cdr:y>
    </cdr:from>
    <cdr:to>
      <cdr:x>0.7156</cdr:x>
      <cdr:y>0.92054</cdr:y>
    </cdr:to>
    <cdr:sp macro="" textlink="">
      <cdr:nvSpPr>
        <cdr:cNvPr id="7" name="TextBox 6"/>
        <cdr:cNvSpPr txBox="1"/>
      </cdr:nvSpPr>
      <cdr:spPr>
        <a:xfrm xmlns:a="http://schemas.openxmlformats.org/drawingml/2006/main">
          <a:off x="3657600" y="4419600"/>
          <a:ext cx="2286000" cy="490587"/>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0.44357</cdr:x>
      <cdr:y>0.85245</cdr:y>
    </cdr:from>
    <cdr:to>
      <cdr:x>0.69128</cdr:x>
      <cdr:y>0.96673</cdr:y>
    </cdr:to>
    <cdr:sp macro="" textlink="">
      <cdr:nvSpPr>
        <cdr:cNvPr id="8" name="TextBox 7"/>
        <cdr:cNvSpPr txBox="1"/>
      </cdr:nvSpPr>
      <cdr:spPr>
        <a:xfrm xmlns:a="http://schemas.openxmlformats.org/drawingml/2006/main">
          <a:off x="3684233" y="4546943"/>
          <a:ext cx="2057400" cy="6096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dirty="0" smtClean="0"/>
        </a:p>
        <a:p xmlns:a="http://schemas.openxmlformats.org/drawingml/2006/main">
          <a:r>
            <a:rPr lang="en-US" sz="1400" dirty="0" smtClean="0">
              <a:latin typeface="+mj-lt"/>
            </a:rPr>
            <a:t>Iowa Lakes CC</a:t>
          </a:r>
          <a:endParaRPr lang="en-US" sz="1400" dirty="0">
            <a:latin typeface="+mj-lt"/>
          </a:endParaRPr>
        </a:p>
      </cdr:txBody>
    </cdr:sp>
  </cdr:relSizeAnchor>
  <cdr:relSizeAnchor xmlns:cdr="http://schemas.openxmlformats.org/drawingml/2006/chartDrawing">
    <cdr:from>
      <cdr:x>0.33028</cdr:x>
      <cdr:y>0</cdr:y>
    </cdr:from>
    <cdr:to>
      <cdr:x>0.51376</cdr:x>
      <cdr:y>0.05714</cdr:y>
    </cdr:to>
    <cdr:sp macro="" textlink="">
      <cdr:nvSpPr>
        <cdr:cNvPr id="9" name="TextBox 8"/>
        <cdr:cNvSpPr txBox="1"/>
      </cdr:nvSpPr>
      <cdr:spPr>
        <a:xfrm xmlns:a="http://schemas.openxmlformats.org/drawingml/2006/main">
          <a:off x="2743240" y="0"/>
          <a:ext cx="1523948" cy="304785"/>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400" dirty="0" smtClean="0">
              <a:latin typeface="+mj-lt"/>
            </a:rPr>
            <a:t>Manitoba</a:t>
          </a:r>
          <a:endParaRPr lang="en-US" sz="1400" dirty="0">
            <a:latin typeface="+mj-lt"/>
          </a:endParaRPr>
        </a:p>
      </cdr:txBody>
    </cdr:sp>
  </cdr:relSizeAnchor>
  <cdr:relSizeAnchor xmlns:cdr="http://schemas.openxmlformats.org/drawingml/2006/chartDrawing">
    <cdr:from>
      <cdr:x>0.31513</cdr:x>
      <cdr:y>0.1953</cdr:y>
    </cdr:from>
    <cdr:to>
      <cdr:x>0.43293</cdr:x>
      <cdr:y>0.28616</cdr:y>
    </cdr:to>
    <cdr:sp macro="" textlink="">
      <cdr:nvSpPr>
        <cdr:cNvPr id="10" name="Right Arrow 9"/>
        <cdr:cNvSpPr/>
      </cdr:nvSpPr>
      <cdr:spPr>
        <a:xfrm xmlns:a="http://schemas.openxmlformats.org/drawingml/2006/main">
          <a:off x="2617433" y="1041743"/>
          <a:ext cx="978408" cy="484632"/>
        </a:xfrm>
        <a:prstGeom xmlns:a="http://schemas.openxmlformats.org/drawingml/2006/main" prst="rightArrow">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r>
            <a:rPr lang="en-US" sz="1400" b="1" dirty="0" smtClean="0">
              <a:latin typeface="Arial" pitchFamily="34" charset="0"/>
              <a:cs typeface="Arial" pitchFamily="34" charset="0"/>
            </a:rPr>
            <a:t>5,610</a:t>
          </a:r>
          <a:endParaRPr lang="en-US" sz="1400" b="1" dirty="0">
            <a:latin typeface="Arial" pitchFamily="34" charset="0"/>
            <a:cs typeface="Arial" pitchFamily="34" charset="0"/>
          </a:endParaRPr>
        </a:p>
      </cdr:txBody>
    </cdr:sp>
  </cdr:relSizeAnchor>
  <cdr:relSizeAnchor xmlns:cdr="http://schemas.openxmlformats.org/drawingml/2006/chartDrawing">
    <cdr:from>
      <cdr:x>0.34266</cdr:x>
      <cdr:y>0.53816</cdr:y>
    </cdr:from>
    <cdr:to>
      <cdr:x>0.46045</cdr:x>
      <cdr:y>0.62902</cdr:y>
    </cdr:to>
    <cdr:sp macro="" textlink="">
      <cdr:nvSpPr>
        <cdr:cNvPr id="11" name="Right Arrow 10"/>
        <cdr:cNvSpPr/>
      </cdr:nvSpPr>
      <cdr:spPr>
        <a:xfrm xmlns:a="http://schemas.openxmlformats.org/drawingml/2006/main">
          <a:off x="2846033" y="2870543"/>
          <a:ext cx="978408" cy="484632"/>
        </a:xfrm>
        <a:prstGeom xmlns:a="http://schemas.openxmlformats.org/drawingml/2006/main" prst="rightArrow">
          <a:avLst/>
        </a:prstGeom>
        <a:gradFill xmlns:a="http://schemas.openxmlformats.org/drawingml/2006/main" rotWithShape="1">
          <a:gsLst>
            <a:gs pos="0">
              <a:srgbClr val="2A6EBB">
                <a:tint val="100000"/>
                <a:shade val="100000"/>
                <a:satMod val="130000"/>
              </a:srgbClr>
            </a:gs>
            <a:gs pos="100000">
              <a:srgbClr val="2A6EBB">
                <a:tint val="50000"/>
                <a:shade val="100000"/>
                <a:satMod val="350000"/>
              </a:srgbClr>
            </a:gs>
          </a:gsLst>
          <a:lin ang="16200000" scaled="0"/>
        </a:gradFill>
        <a:ln xmlns:a="http://schemas.openxmlformats.org/drawingml/2006/main" w="9525" cap="flat" cmpd="sng" algn="ctr">
          <a:solidFill>
            <a:srgbClr val="2A6EBB">
              <a:shade val="95000"/>
              <a:satMod val="105000"/>
            </a:srgbClr>
          </a:solidFill>
          <a:prstDash val="solid"/>
        </a:ln>
        <a:effectLst xmlns:a="http://schemas.openxmlformats.org/drawingml/2006/main">
          <a:outerShdw blurRad="40000" dist="23000" dir="5400000" rotWithShape="0">
            <a:srgbClr val="000000">
              <a:alpha val="35000"/>
            </a:srgbClr>
          </a:outerShdw>
        </a:effectLst>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rgbClr val="F8F7DB"/>
              </a:solidFill>
              <a:latin typeface="Times New Roman"/>
            </a:defRPr>
          </a:lvl1pPr>
          <a:lvl2pPr marL="457200" indent="0">
            <a:defRPr sz="1100">
              <a:solidFill>
                <a:srgbClr val="F8F7DB"/>
              </a:solidFill>
              <a:latin typeface="Times New Roman"/>
            </a:defRPr>
          </a:lvl2pPr>
          <a:lvl3pPr marL="914400" indent="0">
            <a:defRPr sz="1100">
              <a:solidFill>
                <a:srgbClr val="F8F7DB"/>
              </a:solidFill>
              <a:latin typeface="Times New Roman"/>
            </a:defRPr>
          </a:lvl3pPr>
          <a:lvl4pPr marL="1371600" indent="0">
            <a:defRPr sz="1100">
              <a:solidFill>
                <a:srgbClr val="F8F7DB"/>
              </a:solidFill>
              <a:latin typeface="Times New Roman"/>
            </a:defRPr>
          </a:lvl4pPr>
          <a:lvl5pPr marL="1828800" indent="0">
            <a:defRPr sz="1100">
              <a:solidFill>
                <a:srgbClr val="F8F7DB"/>
              </a:solidFill>
              <a:latin typeface="Times New Roman"/>
            </a:defRPr>
          </a:lvl5pPr>
          <a:lvl6pPr marL="2286000" indent="0">
            <a:defRPr sz="1100">
              <a:solidFill>
                <a:srgbClr val="F8F7DB"/>
              </a:solidFill>
              <a:latin typeface="Times New Roman"/>
            </a:defRPr>
          </a:lvl6pPr>
          <a:lvl7pPr marL="2743200" indent="0">
            <a:defRPr sz="1100">
              <a:solidFill>
                <a:srgbClr val="F8F7DB"/>
              </a:solidFill>
              <a:latin typeface="Times New Roman"/>
            </a:defRPr>
          </a:lvl7pPr>
          <a:lvl8pPr marL="3200400" indent="0">
            <a:defRPr sz="1100">
              <a:solidFill>
                <a:srgbClr val="F8F7DB"/>
              </a:solidFill>
              <a:latin typeface="Times New Roman"/>
            </a:defRPr>
          </a:lvl8pPr>
          <a:lvl9pPr marL="3657600" indent="0">
            <a:defRPr sz="1100">
              <a:solidFill>
                <a:srgbClr val="F8F7DB"/>
              </a:solidFill>
              <a:latin typeface="Times New Roman"/>
            </a:defRPr>
          </a:lvl9pPr>
        </a:lstStyle>
        <a:p xmlns:a="http://schemas.openxmlformats.org/drawingml/2006/main">
          <a:r>
            <a:rPr lang="en-US" sz="1400" b="1" dirty="0" smtClean="0">
              <a:latin typeface="Arial" pitchFamily="34" charset="0"/>
              <a:cs typeface="Arial" pitchFamily="34" charset="0"/>
            </a:rPr>
            <a:t>1,575</a:t>
          </a:r>
          <a:endParaRPr lang="en-US" sz="1400" b="1" dirty="0">
            <a:latin typeface="Arial" pitchFamily="34" charset="0"/>
            <a:cs typeface="Arial" pitchFamily="34" charset="0"/>
          </a:endParaRPr>
        </a:p>
      </cdr:txBody>
    </cdr:sp>
  </cdr:relSizeAnchor>
  <cdr:relSizeAnchor xmlns:cdr="http://schemas.openxmlformats.org/drawingml/2006/chartDrawing">
    <cdr:from>
      <cdr:x>0.60871</cdr:x>
      <cdr:y>0.40959</cdr:y>
    </cdr:from>
    <cdr:to>
      <cdr:x>0.72651</cdr:x>
      <cdr:y>0.50045</cdr:y>
    </cdr:to>
    <cdr:sp macro="" textlink="">
      <cdr:nvSpPr>
        <cdr:cNvPr id="12" name="Right Arrow 11"/>
        <cdr:cNvSpPr/>
      </cdr:nvSpPr>
      <cdr:spPr>
        <a:xfrm xmlns:a="http://schemas.openxmlformats.org/drawingml/2006/main">
          <a:off x="5055833" y="2184743"/>
          <a:ext cx="978408" cy="484632"/>
        </a:xfrm>
        <a:prstGeom xmlns:a="http://schemas.openxmlformats.org/drawingml/2006/main" prst="rightArrow">
          <a:avLst/>
        </a:prstGeom>
        <a:gradFill xmlns:a="http://schemas.openxmlformats.org/drawingml/2006/main" rotWithShape="1">
          <a:gsLst>
            <a:gs pos="0">
              <a:srgbClr val="2A6EBB">
                <a:tint val="100000"/>
                <a:shade val="100000"/>
                <a:satMod val="130000"/>
              </a:srgbClr>
            </a:gs>
            <a:gs pos="100000">
              <a:srgbClr val="2A6EBB">
                <a:tint val="50000"/>
                <a:shade val="100000"/>
                <a:satMod val="350000"/>
              </a:srgbClr>
            </a:gs>
          </a:gsLst>
          <a:lin ang="16200000" scaled="0"/>
        </a:gradFill>
        <a:ln xmlns:a="http://schemas.openxmlformats.org/drawingml/2006/main" w="9525" cap="flat" cmpd="sng" algn="ctr">
          <a:solidFill>
            <a:srgbClr val="2A6EBB">
              <a:shade val="95000"/>
              <a:satMod val="105000"/>
            </a:srgbClr>
          </a:solidFill>
          <a:prstDash val="solid"/>
        </a:ln>
        <a:effectLst xmlns:a="http://schemas.openxmlformats.org/drawingml/2006/main">
          <a:outerShdw blurRad="40000" dist="23000" dir="5400000" rotWithShape="0">
            <a:srgbClr val="000000">
              <a:alpha val="35000"/>
            </a:srgbClr>
          </a:outerShdw>
        </a:effectLst>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rgbClr val="F8F7DB"/>
              </a:solidFill>
              <a:latin typeface="Times New Roman"/>
            </a:defRPr>
          </a:lvl1pPr>
          <a:lvl2pPr marL="457200" indent="0">
            <a:defRPr sz="1100">
              <a:solidFill>
                <a:srgbClr val="F8F7DB"/>
              </a:solidFill>
              <a:latin typeface="Times New Roman"/>
            </a:defRPr>
          </a:lvl2pPr>
          <a:lvl3pPr marL="914400" indent="0">
            <a:defRPr sz="1100">
              <a:solidFill>
                <a:srgbClr val="F8F7DB"/>
              </a:solidFill>
              <a:latin typeface="Times New Roman"/>
            </a:defRPr>
          </a:lvl3pPr>
          <a:lvl4pPr marL="1371600" indent="0">
            <a:defRPr sz="1100">
              <a:solidFill>
                <a:srgbClr val="F8F7DB"/>
              </a:solidFill>
              <a:latin typeface="Times New Roman"/>
            </a:defRPr>
          </a:lvl4pPr>
          <a:lvl5pPr marL="1828800" indent="0">
            <a:defRPr sz="1100">
              <a:solidFill>
                <a:srgbClr val="F8F7DB"/>
              </a:solidFill>
              <a:latin typeface="Times New Roman"/>
            </a:defRPr>
          </a:lvl5pPr>
          <a:lvl6pPr marL="2286000" indent="0">
            <a:defRPr sz="1100">
              <a:solidFill>
                <a:srgbClr val="F8F7DB"/>
              </a:solidFill>
              <a:latin typeface="Times New Roman"/>
            </a:defRPr>
          </a:lvl6pPr>
          <a:lvl7pPr marL="2743200" indent="0">
            <a:defRPr sz="1100">
              <a:solidFill>
                <a:srgbClr val="F8F7DB"/>
              </a:solidFill>
              <a:latin typeface="Times New Roman"/>
            </a:defRPr>
          </a:lvl7pPr>
          <a:lvl8pPr marL="3200400" indent="0">
            <a:defRPr sz="1100">
              <a:solidFill>
                <a:srgbClr val="F8F7DB"/>
              </a:solidFill>
              <a:latin typeface="Times New Roman"/>
            </a:defRPr>
          </a:lvl8pPr>
          <a:lvl9pPr marL="3657600" indent="0">
            <a:defRPr sz="1100">
              <a:solidFill>
                <a:srgbClr val="F8F7DB"/>
              </a:solidFill>
              <a:latin typeface="Times New Roman"/>
            </a:defRPr>
          </a:lvl9pPr>
        </a:lstStyle>
        <a:p xmlns:a="http://schemas.openxmlformats.org/drawingml/2006/main">
          <a:r>
            <a:rPr lang="en-US" sz="1400" b="1" dirty="0" smtClean="0">
              <a:latin typeface="Arial" pitchFamily="34" charset="0"/>
              <a:cs typeface="Arial" pitchFamily="34" charset="0"/>
            </a:rPr>
            <a:t>14,034</a:t>
          </a:r>
          <a:endParaRPr lang="en-US" sz="1400" b="1" dirty="0">
            <a:latin typeface="Arial" pitchFamily="34" charset="0"/>
            <a:cs typeface="Arial" pitchFamily="34" charset="0"/>
          </a:endParaRPr>
        </a:p>
      </cdr:txBody>
    </cdr:sp>
  </cdr:relSizeAnchor>
  <cdr:relSizeAnchor xmlns:cdr="http://schemas.openxmlformats.org/drawingml/2006/chartDrawing">
    <cdr:from>
      <cdr:x>0.44578</cdr:x>
      <cdr:y>0</cdr:y>
    </cdr:from>
    <cdr:to>
      <cdr:x>0.50412</cdr:x>
      <cdr:y>0.12387</cdr:y>
    </cdr:to>
    <cdr:sp macro="" textlink="">
      <cdr:nvSpPr>
        <cdr:cNvPr id="16" name="Right Arrow 15"/>
        <cdr:cNvSpPr/>
      </cdr:nvSpPr>
      <cdr:spPr>
        <a:xfrm xmlns:a="http://schemas.openxmlformats.org/drawingml/2006/main" rot="16200000">
          <a:off x="3614465" y="88056"/>
          <a:ext cx="660743" cy="484632"/>
        </a:xfrm>
        <a:prstGeom xmlns:a="http://schemas.openxmlformats.org/drawingml/2006/main" prst="rightArrow">
          <a:avLst/>
        </a:prstGeom>
        <a:gradFill xmlns:a="http://schemas.openxmlformats.org/drawingml/2006/main" rotWithShape="1">
          <a:gsLst>
            <a:gs pos="0">
              <a:srgbClr val="2A6EBB">
                <a:tint val="100000"/>
                <a:shade val="100000"/>
                <a:satMod val="130000"/>
              </a:srgbClr>
            </a:gs>
            <a:gs pos="100000">
              <a:srgbClr val="2A6EBB">
                <a:tint val="50000"/>
                <a:shade val="100000"/>
                <a:satMod val="350000"/>
              </a:srgbClr>
            </a:gs>
          </a:gsLst>
          <a:lin ang="16200000" scaled="0"/>
        </a:gradFill>
        <a:ln xmlns:a="http://schemas.openxmlformats.org/drawingml/2006/main" w="9525" cap="flat" cmpd="sng" algn="ctr">
          <a:solidFill>
            <a:srgbClr val="2A6EBB">
              <a:shade val="95000"/>
              <a:satMod val="105000"/>
            </a:srgbClr>
          </a:solidFill>
          <a:prstDash val="solid"/>
        </a:ln>
        <a:effectLst xmlns:a="http://schemas.openxmlformats.org/drawingml/2006/main">
          <a:outerShdw blurRad="40000" dist="23000" dir="5400000" rotWithShape="0">
            <a:srgbClr val="000000">
              <a:alpha val="35000"/>
            </a:srgbClr>
          </a:outerShdw>
        </a:effectLst>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rgbClr val="F8F7DB"/>
              </a:solidFill>
              <a:latin typeface="Times New Roman"/>
            </a:defRPr>
          </a:lvl1pPr>
          <a:lvl2pPr marL="457200" indent="0">
            <a:defRPr sz="1100">
              <a:solidFill>
                <a:srgbClr val="F8F7DB"/>
              </a:solidFill>
              <a:latin typeface="Times New Roman"/>
            </a:defRPr>
          </a:lvl2pPr>
          <a:lvl3pPr marL="914400" indent="0">
            <a:defRPr sz="1100">
              <a:solidFill>
                <a:srgbClr val="F8F7DB"/>
              </a:solidFill>
              <a:latin typeface="Times New Roman"/>
            </a:defRPr>
          </a:lvl3pPr>
          <a:lvl4pPr marL="1371600" indent="0">
            <a:defRPr sz="1100">
              <a:solidFill>
                <a:srgbClr val="F8F7DB"/>
              </a:solidFill>
              <a:latin typeface="Times New Roman"/>
            </a:defRPr>
          </a:lvl4pPr>
          <a:lvl5pPr marL="1828800" indent="0">
            <a:defRPr sz="1100">
              <a:solidFill>
                <a:srgbClr val="F8F7DB"/>
              </a:solidFill>
              <a:latin typeface="Times New Roman"/>
            </a:defRPr>
          </a:lvl5pPr>
          <a:lvl6pPr marL="2286000" indent="0">
            <a:defRPr sz="1100">
              <a:solidFill>
                <a:srgbClr val="F8F7DB"/>
              </a:solidFill>
              <a:latin typeface="Times New Roman"/>
            </a:defRPr>
          </a:lvl6pPr>
          <a:lvl7pPr marL="2743200" indent="0">
            <a:defRPr sz="1100">
              <a:solidFill>
                <a:srgbClr val="F8F7DB"/>
              </a:solidFill>
              <a:latin typeface="Times New Roman"/>
            </a:defRPr>
          </a:lvl7pPr>
          <a:lvl8pPr marL="3200400" indent="0">
            <a:defRPr sz="1100">
              <a:solidFill>
                <a:srgbClr val="F8F7DB"/>
              </a:solidFill>
              <a:latin typeface="Times New Roman"/>
            </a:defRPr>
          </a:lvl8pPr>
          <a:lvl9pPr marL="3657600" indent="0">
            <a:defRPr sz="1100">
              <a:solidFill>
                <a:srgbClr val="F8F7DB"/>
              </a:solidFill>
              <a:latin typeface="Times New Roman"/>
            </a:defRPr>
          </a:lvl9pPr>
        </a:lstStyle>
        <a:p xmlns:a="http://schemas.openxmlformats.org/drawingml/2006/main">
          <a:r>
            <a:rPr lang="en-US" sz="1400" b="1" dirty="0" smtClean="0">
              <a:latin typeface="Arial" pitchFamily="34" charset="0"/>
              <a:cs typeface="Arial" pitchFamily="34" charset="0"/>
            </a:rPr>
            <a:t>27</a:t>
          </a:r>
          <a:endParaRPr lang="en-US" sz="1400" b="1" dirty="0">
            <a:latin typeface="Arial" pitchFamily="34" charset="0"/>
            <a:cs typeface="Arial" pitchFamily="34" charset="0"/>
          </a:endParaRPr>
        </a:p>
      </cdr:txBody>
    </cdr:sp>
  </cdr:relSizeAnchor>
  <cdr:relSizeAnchor xmlns:cdr="http://schemas.openxmlformats.org/drawingml/2006/chartDrawing">
    <cdr:from>
      <cdr:x>0.40367</cdr:x>
      <cdr:y>0.03816</cdr:y>
    </cdr:from>
    <cdr:to>
      <cdr:x>0.46202</cdr:x>
      <cdr:y>0.16203</cdr:y>
    </cdr:to>
    <cdr:sp macro="" textlink="">
      <cdr:nvSpPr>
        <cdr:cNvPr id="17" name="Right Arrow 16"/>
        <cdr:cNvSpPr/>
      </cdr:nvSpPr>
      <cdr:spPr>
        <a:xfrm xmlns:a="http://schemas.openxmlformats.org/drawingml/2006/main" rot="5400000">
          <a:off x="3264745" y="291599"/>
          <a:ext cx="660743" cy="484632"/>
        </a:xfrm>
        <a:prstGeom xmlns:a="http://schemas.openxmlformats.org/drawingml/2006/main" prst="rightArrow">
          <a:avLst/>
        </a:prstGeom>
        <a:gradFill xmlns:a="http://schemas.openxmlformats.org/drawingml/2006/main" rotWithShape="1">
          <a:gsLst>
            <a:gs pos="0">
              <a:srgbClr val="2A6EBB">
                <a:tint val="100000"/>
                <a:shade val="100000"/>
                <a:satMod val="130000"/>
              </a:srgbClr>
            </a:gs>
            <a:gs pos="100000">
              <a:srgbClr val="2A6EBB">
                <a:tint val="50000"/>
                <a:shade val="100000"/>
                <a:satMod val="350000"/>
              </a:srgbClr>
            </a:gs>
          </a:gsLst>
          <a:lin ang="16200000" scaled="0"/>
        </a:gradFill>
        <a:ln xmlns:a="http://schemas.openxmlformats.org/drawingml/2006/main" w="9525" cap="flat" cmpd="sng" algn="ctr">
          <a:solidFill>
            <a:srgbClr val="2A6EBB">
              <a:shade val="95000"/>
              <a:satMod val="105000"/>
            </a:srgbClr>
          </a:solidFill>
          <a:prstDash val="solid"/>
        </a:ln>
        <a:effectLst xmlns:a="http://schemas.openxmlformats.org/drawingml/2006/main">
          <a:outerShdw blurRad="40000" dist="23000" dir="5400000" rotWithShape="0">
            <a:srgbClr val="000000">
              <a:alpha val="35000"/>
            </a:srgbClr>
          </a:outerShdw>
        </a:effectLst>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rgbClr val="F8F7DB"/>
              </a:solidFill>
              <a:latin typeface="Times New Roman"/>
            </a:defRPr>
          </a:lvl1pPr>
          <a:lvl2pPr marL="457200" indent="0">
            <a:defRPr sz="1100">
              <a:solidFill>
                <a:srgbClr val="F8F7DB"/>
              </a:solidFill>
              <a:latin typeface="Times New Roman"/>
            </a:defRPr>
          </a:lvl2pPr>
          <a:lvl3pPr marL="914400" indent="0">
            <a:defRPr sz="1100">
              <a:solidFill>
                <a:srgbClr val="F8F7DB"/>
              </a:solidFill>
              <a:latin typeface="Times New Roman"/>
            </a:defRPr>
          </a:lvl3pPr>
          <a:lvl4pPr marL="1371600" indent="0">
            <a:defRPr sz="1100">
              <a:solidFill>
                <a:srgbClr val="F8F7DB"/>
              </a:solidFill>
              <a:latin typeface="Times New Roman"/>
            </a:defRPr>
          </a:lvl4pPr>
          <a:lvl5pPr marL="1828800" indent="0">
            <a:defRPr sz="1100">
              <a:solidFill>
                <a:srgbClr val="F8F7DB"/>
              </a:solidFill>
              <a:latin typeface="Times New Roman"/>
            </a:defRPr>
          </a:lvl5pPr>
          <a:lvl6pPr marL="2286000" indent="0">
            <a:defRPr sz="1100">
              <a:solidFill>
                <a:srgbClr val="F8F7DB"/>
              </a:solidFill>
              <a:latin typeface="Times New Roman"/>
            </a:defRPr>
          </a:lvl6pPr>
          <a:lvl7pPr marL="2743200" indent="0">
            <a:defRPr sz="1100">
              <a:solidFill>
                <a:srgbClr val="F8F7DB"/>
              </a:solidFill>
              <a:latin typeface="Times New Roman"/>
            </a:defRPr>
          </a:lvl7pPr>
          <a:lvl8pPr marL="3200400" indent="0">
            <a:defRPr sz="1100">
              <a:solidFill>
                <a:srgbClr val="F8F7DB"/>
              </a:solidFill>
              <a:latin typeface="Times New Roman"/>
            </a:defRPr>
          </a:lvl8pPr>
          <a:lvl9pPr marL="3657600" indent="0">
            <a:defRPr sz="1100">
              <a:solidFill>
                <a:srgbClr val="F8F7DB"/>
              </a:solidFill>
              <a:latin typeface="Times New Roman"/>
            </a:defRPr>
          </a:lvl9pPr>
        </a:lstStyle>
        <a:p xmlns:a="http://schemas.openxmlformats.org/drawingml/2006/main">
          <a:r>
            <a:rPr lang="en-US" sz="1400" b="1" dirty="0" smtClean="0">
              <a:latin typeface="Arial" pitchFamily="34" charset="0"/>
              <a:cs typeface="Arial" pitchFamily="34" charset="0"/>
            </a:rPr>
            <a:t>41</a:t>
          </a:r>
          <a:endParaRPr lang="en-US" sz="1400" b="1" dirty="0">
            <a:latin typeface="Arial" pitchFamily="34" charset="0"/>
            <a:cs typeface="Arial" pitchFamily="34" charset="0"/>
          </a:endParaRPr>
        </a:p>
      </cdr:txBody>
    </cdr:sp>
  </cdr:relSizeAnchor>
  <cdr:relSizeAnchor xmlns:cdr="http://schemas.openxmlformats.org/drawingml/2006/chartDrawing">
    <cdr:from>
      <cdr:x>0.49541</cdr:x>
      <cdr:y>0.76673</cdr:y>
    </cdr:from>
    <cdr:to>
      <cdr:x>0.55376</cdr:x>
      <cdr:y>0.8906</cdr:y>
    </cdr:to>
    <cdr:sp macro="" textlink="">
      <cdr:nvSpPr>
        <cdr:cNvPr id="18" name="Right Arrow 17"/>
        <cdr:cNvSpPr/>
      </cdr:nvSpPr>
      <cdr:spPr>
        <a:xfrm xmlns:a="http://schemas.openxmlformats.org/drawingml/2006/main" rot="5400000">
          <a:off x="4026745" y="4177799"/>
          <a:ext cx="660743" cy="484632"/>
        </a:xfrm>
        <a:prstGeom xmlns:a="http://schemas.openxmlformats.org/drawingml/2006/main" prst="rightArrow">
          <a:avLst/>
        </a:prstGeom>
        <a:gradFill xmlns:a="http://schemas.openxmlformats.org/drawingml/2006/main" rotWithShape="1">
          <a:gsLst>
            <a:gs pos="0">
              <a:srgbClr val="2A6EBB">
                <a:tint val="100000"/>
                <a:shade val="100000"/>
                <a:satMod val="130000"/>
              </a:srgbClr>
            </a:gs>
            <a:gs pos="100000">
              <a:srgbClr val="2A6EBB">
                <a:tint val="50000"/>
                <a:shade val="100000"/>
                <a:satMod val="350000"/>
              </a:srgbClr>
            </a:gs>
          </a:gsLst>
          <a:lin ang="16200000" scaled="0"/>
        </a:gradFill>
        <a:ln xmlns:a="http://schemas.openxmlformats.org/drawingml/2006/main" w="9525" cap="flat" cmpd="sng" algn="ctr">
          <a:solidFill>
            <a:srgbClr val="2A6EBB">
              <a:shade val="95000"/>
              <a:satMod val="105000"/>
            </a:srgbClr>
          </a:solidFill>
          <a:prstDash val="solid"/>
        </a:ln>
        <a:effectLst xmlns:a="http://schemas.openxmlformats.org/drawingml/2006/main">
          <a:outerShdw blurRad="40000" dist="23000" dir="5400000" rotWithShape="0">
            <a:srgbClr val="000000">
              <a:alpha val="35000"/>
            </a:srgbClr>
          </a:outerShdw>
        </a:effectLst>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rgbClr val="F8F7DB"/>
              </a:solidFill>
              <a:latin typeface="Times New Roman"/>
            </a:defRPr>
          </a:lvl1pPr>
          <a:lvl2pPr marL="457200" indent="0">
            <a:defRPr sz="1100">
              <a:solidFill>
                <a:srgbClr val="F8F7DB"/>
              </a:solidFill>
              <a:latin typeface="Times New Roman"/>
            </a:defRPr>
          </a:lvl2pPr>
          <a:lvl3pPr marL="914400" indent="0">
            <a:defRPr sz="1100">
              <a:solidFill>
                <a:srgbClr val="F8F7DB"/>
              </a:solidFill>
              <a:latin typeface="Times New Roman"/>
            </a:defRPr>
          </a:lvl3pPr>
          <a:lvl4pPr marL="1371600" indent="0">
            <a:defRPr sz="1100">
              <a:solidFill>
                <a:srgbClr val="F8F7DB"/>
              </a:solidFill>
              <a:latin typeface="Times New Roman"/>
            </a:defRPr>
          </a:lvl4pPr>
          <a:lvl5pPr marL="1828800" indent="0">
            <a:defRPr sz="1100">
              <a:solidFill>
                <a:srgbClr val="F8F7DB"/>
              </a:solidFill>
              <a:latin typeface="Times New Roman"/>
            </a:defRPr>
          </a:lvl5pPr>
          <a:lvl6pPr marL="2286000" indent="0">
            <a:defRPr sz="1100">
              <a:solidFill>
                <a:srgbClr val="F8F7DB"/>
              </a:solidFill>
              <a:latin typeface="Times New Roman"/>
            </a:defRPr>
          </a:lvl6pPr>
          <a:lvl7pPr marL="2743200" indent="0">
            <a:defRPr sz="1100">
              <a:solidFill>
                <a:srgbClr val="F8F7DB"/>
              </a:solidFill>
              <a:latin typeface="Times New Roman"/>
            </a:defRPr>
          </a:lvl7pPr>
          <a:lvl8pPr marL="3200400" indent="0">
            <a:defRPr sz="1100">
              <a:solidFill>
                <a:srgbClr val="F8F7DB"/>
              </a:solidFill>
              <a:latin typeface="Times New Roman"/>
            </a:defRPr>
          </a:lvl8pPr>
          <a:lvl9pPr marL="3657600" indent="0">
            <a:defRPr sz="1100">
              <a:solidFill>
                <a:srgbClr val="F8F7DB"/>
              </a:solidFill>
              <a:latin typeface="Times New Roman"/>
            </a:defRPr>
          </a:lvl9pPr>
        </a:lstStyle>
        <a:p xmlns:a="http://schemas.openxmlformats.org/drawingml/2006/main">
          <a:r>
            <a:rPr lang="en-US" sz="1400" b="1" dirty="0" smtClean="0">
              <a:latin typeface="Arial" pitchFamily="34" charset="0"/>
              <a:cs typeface="Arial" pitchFamily="34" charset="0"/>
            </a:rPr>
            <a:t>199</a:t>
          </a:r>
          <a:endParaRPr lang="en-US" sz="1400" b="1" dirty="0">
            <a:latin typeface="Arial" pitchFamily="34" charset="0"/>
            <a:cs typeface="Arial" pitchFamily="34" charset="0"/>
          </a:endParaRPr>
        </a:p>
      </cdr:txBody>
    </cdr:sp>
  </cdr:relSizeAnchor>
  <cdr:relSizeAnchor xmlns:cdr="http://schemas.openxmlformats.org/drawingml/2006/chartDrawing">
    <cdr:from>
      <cdr:x>0.55963</cdr:x>
      <cdr:y>0.73816</cdr:y>
    </cdr:from>
    <cdr:to>
      <cdr:x>0.61798</cdr:x>
      <cdr:y>0.86203</cdr:y>
    </cdr:to>
    <cdr:sp macro="" textlink="">
      <cdr:nvSpPr>
        <cdr:cNvPr id="19" name="Right Arrow 18"/>
        <cdr:cNvSpPr/>
      </cdr:nvSpPr>
      <cdr:spPr>
        <a:xfrm xmlns:a="http://schemas.openxmlformats.org/drawingml/2006/main" rot="16200000">
          <a:off x="4560145" y="4025398"/>
          <a:ext cx="660743" cy="484632"/>
        </a:xfrm>
        <a:prstGeom xmlns:a="http://schemas.openxmlformats.org/drawingml/2006/main" prst="rightArrow">
          <a:avLst/>
        </a:prstGeom>
        <a:gradFill xmlns:a="http://schemas.openxmlformats.org/drawingml/2006/main" rotWithShape="1">
          <a:gsLst>
            <a:gs pos="0">
              <a:srgbClr val="2A6EBB">
                <a:tint val="100000"/>
                <a:shade val="100000"/>
                <a:satMod val="130000"/>
              </a:srgbClr>
            </a:gs>
            <a:gs pos="100000">
              <a:srgbClr val="2A6EBB">
                <a:tint val="50000"/>
                <a:shade val="100000"/>
                <a:satMod val="350000"/>
              </a:srgbClr>
            </a:gs>
          </a:gsLst>
          <a:lin ang="16200000" scaled="0"/>
        </a:gradFill>
        <a:ln xmlns:a="http://schemas.openxmlformats.org/drawingml/2006/main" w="9525" cap="flat" cmpd="sng" algn="ctr">
          <a:solidFill>
            <a:srgbClr val="2A6EBB">
              <a:shade val="95000"/>
              <a:satMod val="105000"/>
            </a:srgbClr>
          </a:solidFill>
          <a:prstDash val="solid"/>
        </a:ln>
        <a:effectLst xmlns:a="http://schemas.openxmlformats.org/drawingml/2006/main">
          <a:outerShdw blurRad="40000" dist="23000" dir="5400000" rotWithShape="0">
            <a:srgbClr val="000000">
              <a:alpha val="35000"/>
            </a:srgbClr>
          </a:outerShdw>
        </a:effectLst>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rgbClr val="F8F7DB"/>
              </a:solidFill>
              <a:latin typeface="Times New Roman"/>
            </a:defRPr>
          </a:lvl1pPr>
          <a:lvl2pPr marL="457200" indent="0">
            <a:defRPr sz="1100">
              <a:solidFill>
                <a:srgbClr val="F8F7DB"/>
              </a:solidFill>
              <a:latin typeface="Times New Roman"/>
            </a:defRPr>
          </a:lvl2pPr>
          <a:lvl3pPr marL="914400" indent="0">
            <a:defRPr sz="1100">
              <a:solidFill>
                <a:srgbClr val="F8F7DB"/>
              </a:solidFill>
              <a:latin typeface="Times New Roman"/>
            </a:defRPr>
          </a:lvl3pPr>
          <a:lvl4pPr marL="1371600" indent="0">
            <a:defRPr sz="1100">
              <a:solidFill>
                <a:srgbClr val="F8F7DB"/>
              </a:solidFill>
              <a:latin typeface="Times New Roman"/>
            </a:defRPr>
          </a:lvl4pPr>
          <a:lvl5pPr marL="1828800" indent="0">
            <a:defRPr sz="1100">
              <a:solidFill>
                <a:srgbClr val="F8F7DB"/>
              </a:solidFill>
              <a:latin typeface="Times New Roman"/>
            </a:defRPr>
          </a:lvl5pPr>
          <a:lvl6pPr marL="2286000" indent="0">
            <a:defRPr sz="1100">
              <a:solidFill>
                <a:srgbClr val="F8F7DB"/>
              </a:solidFill>
              <a:latin typeface="Times New Roman"/>
            </a:defRPr>
          </a:lvl6pPr>
          <a:lvl7pPr marL="2743200" indent="0">
            <a:defRPr sz="1100">
              <a:solidFill>
                <a:srgbClr val="F8F7DB"/>
              </a:solidFill>
              <a:latin typeface="Times New Roman"/>
            </a:defRPr>
          </a:lvl7pPr>
          <a:lvl8pPr marL="3200400" indent="0">
            <a:defRPr sz="1100">
              <a:solidFill>
                <a:srgbClr val="F8F7DB"/>
              </a:solidFill>
              <a:latin typeface="Times New Roman"/>
            </a:defRPr>
          </a:lvl8pPr>
          <a:lvl9pPr marL="3657600" indent="0">
            <a:defRPr sz="1100">
              <a:solidFill>
                <a:srgbClr val="F8F7DB"/>
              </a:solidFill>
              <a:latin typeface="Times New Roman"/>
            </a:defRPr>
          </a:lvl9pPr>
        </a:lstStyle>
        <a:p xmlns:a="http://schemas.openxmlformats.org/drawingml/2006/main">
          <a:r>
            <a:rPr lang="en-US" sz="1400" b="1" dirty="0" smtClean="0">
              <a:latin typeface="Arial" pitchFamily="34" charset="0"/>
              <a:cs typeface="Arial" pitchFamily="34" charset="0"/>
            </a:rPr>
            <a:t>77</a:t>
          </a:r>
          <a:endParaRPr lang="en-US" sz="1400" b="1" dirty="0">
            <a:latin typeface="Arial" pitchFamily="34" charset="0"/>
            <a:cs typeface="Arial" pitchFamily="34" charset="0"/>
          </a:endParaRPr>
        </a:p>
      </cdr:txBody>
    </cdr:sp>
  </cdr:relSizeAnchor>
  <cdr:relSizeAnchor xmlns:cdr="http://schemas.openxmlformats.org/drawingml/2006/chartDrawing">
    <cdr:from>
      <cdr:x>0.74312</cdr:x>
      <cdr:y>0.65245</cdr:y>
    </cdr:from>
    <cdr:to>
      <cdr:x>0.90826</cdr:x>
      <cdr:y>0.82387</cdr:y>
    </cdr:to>
    <cdr:sp macro="" textlink="">
      <cdr:nvSpPr>
        <cdr:cNvPr id="20" name="TextBox 19"/>
        <cdr:cNvSpPr txBox="1"/>
      </cdr:nvSpPr>
      <cdr:spPr>
        <a:xfrm xmlns:a="http://schemas.openxmlformats.org/drawingml/2006/main">
          <a:off x="6172200" y="3480143"/>
          <a:ext cx="13716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400" dirty="0" smtClean="0">
              <a:latin typeface="+mj-lt"/>
            </a:rPr>
            <a:t>Since 1968</a:t>
          </a:r>
          <a:endParaRPr lang="en-US" sz="1400" dirty="0">
            <a:latin typeface="+mj-lt"/>
          </a:endParaRPr>
        </a:p>
      </cdr:txBody>
    </cdr:sp>
  </cdr:relSizeAnchor>
  <cdr:relSizeAnchor xmlns:cdr="http://schemas.openxmlformats.org/drawingml/2006/chartDrawing">
    <cdr:from>
      <cdr:x>0.15596</cdr:x>
      <cdr:y>0.22387</cdr:y>
    </cdr:from>
    <cdr:to>
      <cdr:x>0.2844</cdr:x>
      <cdr:y>0.28571</cdr:y>
    </cdr:to>
    <cdr:sp macro="" textlink="">
      <cdr:nvSpPr>
        <cdr:cNvPr id="21" name="TextBox 20"/>
        <cdr:cNvSpPr txBox="1"/>
      </cdr:nvSpPr>
      <cdr:spPr>
        <a:xfrm xmlns:a="http://schemas.openxmlformats.org/drawingml/2006/main">
          <a:off x="1295372" y="1194123"/>
          <a:ext cx="1066827" cy="329877"/>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400" dirty="0" smtClean="0">
              <a:latin typeface="Arial" pitchFamily="34" charset="0"/>
              <a:cs typeface="Arial" pitchFamily="34" charset="0"/>
            </a:rPr>
            <a:t>Since 1975</a:t>
          </a:r>
          <a:endParaRPr lang="en-US" sz="1400" dirty="0">
            <a:latin typeface="Arial" pitchFamily="34" charset="0"/>
            <a:cs typeface="Arial" pitchFamily="34" charset="0"/>
          </a:endParaRPr>
        </a:p>
      </cdr:txBody>
    </cdr:sp>
  </cdr:relSizeAnchor>
  <cdr:relSizeAnchor xmlns:cdr="http://schemas.openxmlformats.org/drawingml/2006/chartDrawing">
    <cdr:from>
      <cdr:x>0.17431</cdr:x>
      <cdr:y>0.63816</cdr:y>
    </cdr:from>
    <cdr:to>
      <cdr:x>0.2844</cdr:x>
      <cdr:y>0.80959</cdr:y>
    </cdr:to>
    <cdr:sp macro="" textlink="">
      <cdr:nvSpPr>
        <cdr:cNvPr id="22" name="TextBox 21"/>
        <cdr:cNvSpPr txBox="1"/>
      </cdr:nvSpPr>
      <cdr:spPr>
        <a:xfrm xmlns:a="http://schemas.openxmlformats.org/drawingml/2006/main">
          <a:off x="1447800" y="3403943"/>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400" dirty="0" smtClean="0">
              <a:latin typeface="Arial" pitchFamily="34" charset="0"/>
              <a:cs typeface="Arial" pitchFamily="34" charset="0"/>
            </a:rPr>
            <a:t>Since 1978</a:t>
          </a:r>
          <a:endParaRPr lang="en-US" sz="1400" dirty="0">
            <a:latin typeface="Arial" pitchFamily="34" charset="0"/>
            <a:cs typeface="Arial" pitchFamily="34" charset="0"/>
          </a:endParaRPr>
        </a:p>
      </cdr:txBody>
    </cdr:sp>
  </cdr:relSizeAnchor>
  <cdr:relSizeAnchor xmlns:cdr="http://schemas.openxmlformats.org/drawingml/2006/chartDrawing">
    <cdr:from>
      <cdr:x>0</cdr:x>
      <cdr:y>0.92387</cdr:y>
    </cdr:from>
    <cdr:to>
      <cdr:x>0.27523</cdr:x>
      <cdr:y>1</cdr:y>
    </cdr:to>
    <cdr:sp macro="" textlink="">
      <cdr:nvSpPr>
        <cdr:cNvPr id="23" name="TextBox 22"/>
        <cdr:cNvSpPr txBox="1"/>
      </cdr:nvSpPr>
      <cdr:spPr>
        <a:xfrm xmlns:a="http://schemas.openxmlformats.org/drawingml/2006/main">
          <a:off x="0" y="4927942"/>
          <a:ext cx="2286000" cy="406057"/>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cdr:x>
      <cdr:y>0.92857</cdr:y>
    </cdr:from>
    <cdr:to>
      <cdr:x>0.25688</cdr:x>
      <cdr:y>1</cdr:y>
    </cdr:to>
    <cdr:sp macro="" textlink="">
      <cdr:nvSpPr>
        <cdr:cNvPr id="24" name="TextBox 23"/>
        <cdr:cNvSpPr txBox="1"/>
      </cdr:nvSpPr>
      <cdr:spPr>
        <a:xfrm xmlns:a="http://schemas.openxmlformats.org/drawingml/2006/main">
          <a:off x="0" y="4953000"/>
          <a:ext cx="2133600" cy="3810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dirty="0" smtClean="0">
              <a:latin typeface="Arial" pitchFamily="34" charset="0"/>
              <a:cs typeface="Arial" pitchFamily="34" charset="0"/>
            </a:rPr>
            <a:t>Fall 2008 Headcounts</a:t>
          </a:r>
          <a:endParaRPr lang="en-US" sz="1100" dirty="0">
            <a:latin typeface="Arial" pitchFamily="34" charset="0"/>
            <a:cs typeface="Arial" pitchFamily="34" charset="0"/>
          </a:endParaRPr>
        </a:p>
      </cdr:txBody>
    </cdr:sp>
  </cdr:relSizeAnchor>
  <cdr:relSizeAnchor xmlns:cdr="http://schemas.openxmlformats.org/drawingml/2006/chartDrawing">
    <cdr:from>
      <cdr:x>0.43119</cdr:x>
      <cdr:y>0.71429</cdr:y>
    </cdr:from>
    <cdr:to>
      <cdr:x>0.66972</cdr:x>
      <cdr:y>0.88571</cdr:y>
    </cdr:to>
    <cdr:sp macro="" textlink="">
      <cdr:nvSpPr>
        <cdr:cNvPr id="25" name="TextBox 24"/>
        <cdr:cNvSpPr txBox="1"/>
      </cdr:nvSpPr>
      <cdr:spPr>
        <a:xfrm xmlns:a="http://schemas.openxmlformats.org/drawingml/2006/main">
          <a:off x="3581400" y="3810000"/>
          <a:ext cx="19812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400" dirty="0" smtClean="0">
              <a:latin typeface="+mj-lt"/>
            </a:rPr>
            <a:t>MN West CC&amp;TC</a:t>
          </a:r>
          <a:endParaRPr lang="en-US" sz="1400" dirty="0">
            <a:latin typeface="+mj-lt"/>
          </a:endParaRPr>
        </a:p>
      </cdr:txBody>
    </cdr:sp>
  </cdr:relSizeAnchor>
  <cdr:relSizeAnchor xmlns:cdr="http://schemas.openxmlformats.org/drawingml/2006/chartDrawing">
    <cdr:from>
      <cdr:x>0.46789</cdr:x>
      <cdr:y>0.41429</cdr:y>
    </cdr:from>
    <cdr:to>
      <cdr:x>0.55748</cdr:x>
      <cdr:y>0.51238</cdr:y>
    </cdr:to>
    <cdr:sp macro="" textlink="">
      <cdr:nvSpPr>
        <cdr:cNvPr id="26" name="TextBox 6"/>
        <cdr:cNvSpPr txBox="1"/>
      </cdr:nvSpPr>
      <cdr:spPr>
        <a:xfrm xmlns:a="http://schemas.openxmlformats.org/drawingml/2006/main">
          <a:off x="3886200" y="2209800"/>
          <a:ext cx="744114" cy="52322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rgbClr val="0070C0"/>
              </a:solidFill>
              <a:latin typeface="Times New Roman"/>
            </a:defRPr>
          </a:lvl1pPr>
          <a:lvl2pPr marL="457200" algn="l" defTabSz="457200" rtl="0" eaLnBrk="1" latinLnBrk="0" hangingPunct="1">
            <a:defRPr sz="1800" kern="1200">
              <a:solidFill>
                <a:srgbClr val="0070C0"/>
              </a:solidFill>
              <a:latin typeface="Times New Roman"/>
            </a:defRPr>
          </a:lvl2pPr>
          <a:lvl3pPr marL="914400" algn="l" defTabSz="457200" rtl="0" eaLnBrk="1" latinLnBrk="0" hangingPunct="1">
            <a:defRPr sz="1800" kern="1200">
              <a:solidFill>
                <a:srgbClr val="0070C0"/>
              </a:solidFill>
              <a:latin typeface="Times New Roman"/>
            </a:defRPr>
          </a:lvl3pPr>
          <a:lvl4pPr marL="1371600" algn="l" defTabSz="457200" rtl="0" eaLnBrk="1" latinLnBrk="0" hangingPunct="1">
            <a:defRPr sz="1800" kern="1200">
              <a:solidFill>
                <a:srgbClr val="0070C0"/>
              </a:solidFill>
              <a:latin typeface="Times New Roman"/>
            </a:defRPr>
          </a:lvl4pPr>
          <a:lvl5pPr marL="1828800" algn="l" defTabSz="457200" rtl="0" eaLnBrk="1" latinLnBrk="0" hangingPunct="1">
            <a:defRPr sz="1800" kern="1200">
              <a:solidFill>
                <a:srgbClr val="0070C0"/>
              </a:solidFill>
              <a:latin typeface="Times New Roman"/>
            </a:defRPr>
          </a:lvl5pPr>
          <a:lvl6pPr marL="2286000" algn="l" defTabSz="457200" rtl="0" eaLnBrk="1" latinLnBrk="0" hangingPunct="1">
            <a:defRPr sz="1800" kern="1200">
              <a:solidFill>
                <a:srgbClr val="0070C0"/>
              </a:solidFill>
              <a:latin typeface="Times New Roman"/>
            </a:defRPr>
          </a:lvl6pPr>
          <a:lvl7pPr marL="2743200" algn="l" defTabSz="457200" rtl="0" eaLnBrk="1" latinLnBrk="0" hangingPunct="1">
            <a:defRPr sz="1800" kern="1200">
              <a:solidFill>
                <a:srgbClr val="0070C0"/>
              </a:solidFill>
              <a:latin typeface="Times New Roman"/>
            </a:defRPr>
          </a:lvl7pPr>
          <a:lvl8pPr marL="3200400" algn="l" defTabSz="457200" rtl="0" eaLnBrk="1" latinLnBrk="0" hangingPunct="1">
            <a:defRPr sz="1800" kern="1200">
              <a:solidFill>
                <a:srgbClr val="0070C0"/>
              </a:solidFill>
              <a:latin typeface="Times New Roman"/>
            </a:defRPr>
          </a:lvl8pPr>
          <a:lvl9pPr marL="3657600" algn="l" defTabSz="457200" rtl="0" eaLnBrk="1" latinLnBrk="0" hangingPunct="1">
            <a:defRPr sz="1800" kern="1200">
              <a:solidFill>
                <a:srgbClr val="0070C0"/>
              </a:solidFill>
              <a:latin typeface="Times New Roman"/>
            </a:defRPr>
          </a:lvl9pPr>
        </a:lstStyle>
        <a:p xmlns:a="http://schemas.openxmlformats.org/drawingml/2006/main">
          <a:r>
            <a:rPr lang="en-US" sz="2800" dirty="0" smtClean="0">
              <a:solidFill>
                <a:srgbClr val="9EE76B">
                  <a:lumMod val="60000"/>
                  <a:lumOff val="40000"/>
                </a:srgbClr>
              </a:solidFill>
              <a:latin typeface="Arial" pitchFamily="34" charset="0"/>
              <a:cs typeface="Arial" pitchFamily="34" charset="0"/>
            </a:rPr>
            <a:t>MN</a:t>
          </a:r>
          <a:endParaRPr lang="en-US" sz="2800" dirty="0">
            <a:solidFill>
              <a:srgbClr val="9EE76B">
                <a:lumMod val="60000"/>
                <a:lumOff val="40000"/>
              </a:srgbClr>
            </a:solidFill>
            <a:latin typeface="Arial" pitchFamily="34" charset="0"/>
            <a:cs typeface="Arial" pitchFamily="34" charset="0"/>
          </a:endParaRPr>
        </a:p>
      </cdr:txBody>
    </cdr:sp>
  </cdr:relSizeAnchor>
  <cdr:relSizeAnchor xmlns:cdr="http://schemas.openxmlformats.org/drawingml/2006/chartDrawing">
    <cdr:from>
      <cdr:x>0.75229</cdr:x>
      <cdr:y>0.52857</cdr:y>
    </cdr:from>
    <cdr:to>
      <cdr:x>0.82722</cdr:x>
      <cdr:y>0.62666</cdr:y>
    </cdr:to>
    <cdr:sp macro="" textlink="">
      <cdr:nvSpPr>
        <cdr:cNvPr id="27" name="TextBox 7"/>
        <cdr:cNvSpPr txBox="1"/>
      </cdr:nvSpPr>
      <cdr:spPr>
        <a:xfrm xmlns:a="http://schemas.openxmlformats.org/drawingml/2006/main">
          <a:off x="6248400" y="2819400"/>
          <a:ext cx="622286" cy="52322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rgbClr val="0070C0"/>
              </a:solidFill>
              <a:latin typeface="Times New Roman"/>
            </a:defRPr>
          </a:lvl1pPr>
          <a:lvl2pPr marL="457200" algn="l" defTabSz="457200" rtl="0" eaLnBrk="1" latinLnBrk="0" hangingPunct="1">
            <a:defRPr sz="1800" kern="1200">
              <a:solidFill>
                <a:srgbClr val="0070C0"/>
              </a:solidFill>
              <a:latin typeface="Times New Roman"/>
            </a:defRPr>
          </a:lvl2pPr>
          <a:lvl3pPr marL="914400" algn="l" defTabSz="457200" rtl="0" eaLnBrk="1" latinLnBrk="0" hangingPunct="1">
            <a:defRPr sz="1800" kern="1200">
              <a:solidFill>
                <a:srgbClr val="0070C0"/>
              </a:solidFill>
              <a:latin typeface="Times New Roman"/>
            </a:defRPr>
          </a:lvl3pPr>
          <a:lvl4pPr marL="1371600" algn="l" defTabSz="457200" rtl="0" eaLnBrk="1" latinLnBrk="0" hangingPunct="1">
            <a:defRPr sz="1800" kern="1200">
              <a:solidFill>
                <a:srgbClr val="0070C0"/>
              </a:solidFill>
              <a:latin typeface="Times New Roman"/>
            </a:defRPr>
          </a:lvl4pPr>
          <a:lvl5pPr marL="1828800" algn="l" defTabSz="457200" rtl="0" eaLnBrk="1" latinLnBrk="0" hangingPunct="1">
            <a:defRPr sz="1800" kern="1200">
              <a:solidFill>
                <a:srgbClr val="0070C0"/>
              </a:solidFill>
              <a:latin typeface="Times New Roman"/>
            </a:defRPr>
          </a:lvl5pPr>
          <a:lvl6pPr marL="2286000" algn="l" defTabSz="457200" rtl="0" eaLnBrk="1" latinLnBrk="0" hangingPunct="1">
            <a:defRPr sz="1800" kern="1200">
              <a:solidFill>
                <a:srgbClr val="0070C0"/>
              </a:solidFill>
              <a:latin typeface="Times New Roman"/>
            </a:defRPr>
          </a:lvl6pPr>
          <a:lvl7pPr marL="2743200" algn="l" defTabSz="457200" rtl="0" eaLnBrk="1" latinLnBrk="0" hangingPunct="1">
            <a:defRPr sz="1800" kern="1200">
              <a:solidFill>
                <a:srgbClr val="0070C0"/>
              </a:solidFill>
              <a:latin typeface="Times New Roman"/>
            </a:defRPr>
          </a:lvl7pPr>
          <a:lvl8pPr marL="3200400" algn="l" defTabSz="457200" rtl="0" eaLnBrk="1" latinLnBrk="0" hangingPunct="1">
            <a:defRPr sz="1800" kern="1200">
              <a:solidFill>
                <a:srgbClr val="0070C0"/>
              </a:solidFill>
              <a:latin typeface="Times New Roman"/>
            </a:defRPr>
          </a:lvl8pPr>
          <a:lvl9pPr marL="3657600" algn="l" defTabSz="457200" rtl="0" eaLnBrk="1" latinLnBrk="0" hangingPunct="1">
            <a:defRPr sz="1800" kern="1200">
              <a:solidFill>
                <a:srgbClr val="0070C0"/>
              </a:solidFill>
              <a:latin typeface="Times New Roman"/>
            </a:defRPr>
          </a:lvl9pPr>
        </a:lstStyle>
        <a:p xmlns:a="http://schemas.openxmlformats.org/drawingml/2006/main">
          <a:r>
            <a:rPr lang="en-US" sz="2800" dirty="0" smtClean="0">
              <a:solidFill>
                <a:srgbClr val="9E4FA5">
                  <a:lumMod val="50000"/>
                </a:srgbClr>
              </a:solidFill>
              <a:latin typeface="Arial" pitchFamily="34" charset="0"/>
              <a:cs typeface="Arial" pitchFamily="34" charset="0"/>
            </a:rPr>
            <a:t>WI</a:t>
          </a:r>
          <a:endParaRPr lang="en-US" sz="2800" dirty="0">
            <a:solidFill>
              <a:srgbClr val="9E4FA5">
                <a:lumMod val="50000"/>
              </a:srgbClr>
            </a:solidFill>
            <a:latin typeface="Arial" pitchFamily="34" charset="0"/>
            <a:cs typeface="Arial" pitchFamily="34" charset="0"/>
          </a:endParaRPr>
        </a:p>
      </cdr:txBody>
    </cdr:sp>
  </cdr:relSizeAnchor>
  <cdr:relSizeAnchor xmlns:cdr="http://schemas.openxmlformats.org/drawingml/2006/chartDrawing">
    <cdr:from>
      <cdr:x>0.19266</cdr:x>
      <cdr:y>0.27143</cdr:y>
    </cdr:from>
    <cdr:to>
      <cdr:x>0.27743</cdr:x>
      <cdr:y>0.36952</cdr:y>
    </cdr:to>
    <cdr:sp macro="" textlink="">
      <cdr:nvSpPr>
        <cdr:cNvPr id="28" name="TextBox 11"/>
        <cdr:cNvSpPr txBox="1"/>
      </cdr:nvSpPr>
      <cdr:spPr>
        <a:xfrm xmlns:a="http://schemas.openxmlformats.org/drawingml/2006/main">
          <a:off x="1600200" y="1447800"/>
          <a:ext cx="704039" cy="52322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rgbClr val="0070C0"/>
              </a:solidFill>
              <a:latin typeface="Times New Roman"/>
            </a:defRPr>
          </a:lvl1pPr>
          <a:lvl2pPr marL="457200" algn="l" defTabSz="457200" rtl="0" eaLnBrk="1" latinLnBrk="0" hangingPunct="1">
            <a:defRPr sz="1800" kern="1200">
              <a:solidFill>
                <a:srgbClr val="0070C0"/>
              </a:solidFill>
              <a:latin typeface="Times New Roman"/>
            </a:defRPr>
          </a:lvl2pPr>
          <a:lvl3pPr marL="914400" algn="l" defTabSz="457200" rtl="0" eaLnBrk="1" latinLnBrk="0" hangingPunct="1">
            <a:defRPr sz="1800" kern="1200">
              <a:solidFill>
                <a:srgbClr val="0070C0"/>
              </a:solidFill>
              <a:latin typeface="Times New Roman"/>
            </a:defRPr>
          </a:lvl3pPr>
          <a:lvl4pPr marL="1371600" algn="l" defTabSz="457200" rtl="0" eaLnBrk="1" latinLnBrk="0" hangingPunct="1">
            <a:defRPr sz="1800" kern="1200">
              <a:solidFill>
                <a:srgbClr val="0070C0"/>
              </a:solidFill>
              <a:latin typeface="Times New Roman"/>
            </a:defRPr>
          </a:lvl4pPr>
          <a:lvl5pPr marL="1828800" algn="l" defTabSz="457200" rtl="0" eaLnBrk="1" latinLnBrk="0" hangingPunct="1">
            <a:defRPr sz="1800" kern="1200">
              <a:solidFill>
                <a:srgbClr val="0070C0"/>
              </a:solidFill>
              <a:latin typeface="Times New Roman"/>
            </a:defRPr>
          </a:lvl5pPr>
          <a:lvl6pPr marL="2286000" algn="l" defTabSz="457200" rtl="0" eaLnBrk="1" latinLnBrk="0" hangingPunct="1">
            <a:defRPr sz="1800" kern="1200">
              <a:solidFill>
                <a:srgbClr val="0070C0"/>
              </a:solidFill>
              <a:latin typeface="Times New Roman"/>
            </a:defRPr>
          </a:lvl6pPr>
          <a:lvl7pPr marL="2743200" algn="l" defTabSz="457200" rtl="0" eaLnBrk="1" latinLnBrk="0" hangingPunct="1">
            <a:defRPr sz="1800" kern="1200">
              <a:solidFill>
                <a:srgbClr val="0070C0"/>
              </a:solidFill>
              <a:latin typeface="Times New Roman"/>
            </a:defRPr>
          </a:lvl7pPr>
          <a:lvl8pPr marL="3200400" algn="l" defTabSz="457200" rtl="0" eaLnBrk="1" latinLnBrk="0" hangingPunct="1">
            <a:defRPr sz="1800" kern="1200">
              <a:solidFill>
                <a:srgbClr val="0070C0"/>
              </a:solidFill>
              <a:latin typeface="Times New Roman"/>
            </a:defRPr>
          </a:lvl8pPr>
          <a:lvl9pPr marL="3657600" algn="l" defTabSz="457200" rtl="0" eaLnBrk="1" latinLnBrk="0" hangingPunct="1">
            <a:defRPr sz="1800" kern="1200">
              <a:solidFill>
                <a:srgbClr val="0070C0"/>
              </a:solidFill>
              <a:latin typeface="Times New Roman"/>
            </a:defRPr>
          </a:lvl9pPr>
        </a:lstStyle>
        <a:p xmlns:a="http://schemas.openxmlformats.org/drawingml/2006/main">
          <a:r>
            <a:rPr lang="en-US" sz="2800" dirty="0" smtClean="0">
              <a:solidFill>
                <a:srgbClr val="9E4FA5">
                  <a:lumMod val="50000"/>
                </a:srgbClr>
              </a:solidFill>
              <a:latin typeface="Arial" pitchFamily="34" charset="0"/>
              <a:cs typeface="Arial" pitchFamily="34" charset="0"/>
            </a:rPr>
            <a:t>ND</a:t>
          </a:r>
          <a:endParaRPr lang="en-US" sz="2800" dirty="0">
            <a:solidFill>
              <a:srgbClr val="9E4FA5">
                <a:lumMod val="50000"/>
              </a:srgbClr>
            </a:solidFill>
            <a:latin typeface="Arial" pitchFamily="34" charset="0"/>
            <a:cs typeface="Arial" pitchFamily="34" charset="0"/>
          </a:endParaRPr>
        </a:p>
      </cdr:txBody>
    </cdr:sp>
  </cdr:relSizeAnchor>
  <cdr:relSizeAnchor xmlns:cdr="http://schemas.openxmlformats.org/drawingml/2006/chartDrawing">
    <cdr:from>
      <cdr:x>0.20183</cdr:x>
      <cdr:y>0.68571</cdr:y>
    </cdr:from>
    <cdr:to>
      <cdr:x>0.28409</cdr:x>
      <cdr:y>0.78381</cdr:y>
    </cdr:to>
    <cdr:sp macro="" textlink="">
      <cdr:nvSpPr>
        <cdr:cNvPr id="29" name="TextBox 9"/>
        <cdr:cNvSpPr txBox="1"/>
      </cdr:nvSpPr>
      <cdr:spPr>
        <a:xfrm xmlns:a="http://schemas.openxmlformats.org/drawingml/2006/main">
          <a:off x="1676400" y="3657600"/>
          <a:ext cx="683200" cy="52322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rgbClr val="0070C0"/>
              </a:solidFill>
              <a:latin typeface="Times New Roman"/>
            </a:defRPr>
          </a:lvl1pPr>
          <a:lvl2pPr marL="457200" algn="l" defTabSz="457200" rtl="0" eaLnBrk="1" latinLnBrk="0" hangingPunct="1">
            <a:defRPr sz="1800" kern="1200">
              <a:solidFill>
                <a:srgbClr val="0070C0"/>
              </a:solidFill>
              <a:latin typeface="Times New Roman"/>
            </a:defRPr>
          </a:lvl2pPr>
          <a:lvl3pPr marL="914400" algn="l" defTabSz="457200" rtl="0" eaLnBrk="1" latinLnBrk="0" hangingPunct="1">
            <a:defRPr sz="1800" kern="1200">
              <a:solidFill>
                <a:srgbClr val="0070C0"/>
              </a:solidFill>
              <a:latin typeface="Times New Roman"/>
            </a:defRPr>
          </a:lvl3pPr>
          <a:lvl4pPr marL="1371600" algn="l" defTabSz="457200" rtl="0" eaLnBrk="1" latinLnBrk="0" hangingPunct="1">
            <a:defRPr sz="1800" kern="1200">
              <a:solidFill>
                <a:srgbClr val="0070C0"/>
              </a:solidFill>
              <a:latin typeface="Times New Roman"/>
            </a:defRPr>
          </a:lvl4pPr>
          <a:lvl5pPr marL="1828800" algn="l" defTabSz="457200" rtl="0" eaLnBrk="1" latinLnBrk="0" hangingPunct="1">
            <a:defRPr sz="1800" kern="1200">
              <a:solidFill>
                <a:srgbClr val="0070C0"/>
              </a:solidFill>
              <a:latin typeface="Times New Roman"/>
            </a:defRPr>
          </a:lvl5pPr>
          <a:lvl6pPr marL="2286000" algn="l" defTabSz="457200" rtl="0" eaLnBrk="1" latinLnBrk="0" hangingPunct="1">
            <a:defRPr sz="1800" kern="1200">
              <a:solidFill>
                <a:srgbClr val="0070C0"/>
              </a:solidFill>
              <a:latin typeface="Times New Roman"/>
            </a:defRPr>
          </a:lvl6pPr>
          <a:lvl7pPr marL="2743200" algn="l" defTabSz="457200" rtl="0" eaLnBrk="1" latinLnBrk="0" hangingPunct="1">
            <a:defRPr sz="1800" kern="1200">
              <a:solidFill>
                <a:srgbClr val="0070C0"/>
              </a:solidFill>
              <a:latin typeface="Times New Roman"/>
            </a:defRPr>
          </a:lvl7pPr>
          <a:lvl8pPr marL="3200400" algn="l" defTabSz="457200" rtl="0" eaLnBrk="1" latinLnBrk="0" hangingPunct="1">
            <a:defRPr sz="1800" kern="1200">
              <a:solidFill>
                <a:srgbClr val="0070C0"/>
              </a:solidFill>
              <a:latin typeface="Times New Roman"/>
            </a:defRPr>
          </a:lvl8pPr>
          <a:lvl9pPr marL="3657600" algn="l" defTabSz="457200" rtl="0" eaLnBrk="1" latinLnBrk="0" hangingPunct="1">
            <a:defRPr sz="1800" kern="1200">
              <a:solidFill>
                <a:srgbClr val="0070C0"/>
              </a:solidFill>
              <a:latin typeface="Times New Roman"/>
            </a:defRPr>
          </a:lvl9pPr>
        </a:lstStyle>
        <a:p xmlns:a="http://schemas.openxmlformats.org/drawingml/2006/main">
          <a:r>
            <a:rPr lang="en-US" sz="2800" dirty="0" smtClean="0">
              <a:solidFill>
                <a:srgbClr val="9E4FA5">
                  <a:lumMod val="50000"/>
                </a:srgbClr>
              </a:solidFill>
              <a:latin typeface="Arial" pitchFamily="34" charset="0"/>
              <a:cs typeface="Arial" pitchFamily="34" charset="0"/>
            </a:rPr>
            <a:t>SD</a:t>
          </a:r>
          <a:endParaRPr lang="en-US" sz="2800" dirty="0">
            <a:solidFill>
              <a:srgbClr val="9E4FA5">
                <a:lumMod val="50000"/>
              </a:srgbClr>
            </a:solidFill>
            <a:latin typeface="Arial" pitchFamily="34" charset="0"/>
            <a:cs typeface="Arial" pitchFamily="34" charset="0"/>
          </a:endParaRPr>
        </a:p>
      </cdr:txBody>
    </cdr:sp>
  </cdr:relSizeAnchor>
  <cdr:relSizeAnchor xmlns:cdr="http://schemas.openxmlformats.org/drawingml/2006/chartDrawing">
    <cdr:from>
      <cdr:x>0.30275</cdr:x>
      <cdr:y>0.31429</cdr:y>
    </cdr:from>
    <cdr:to>
      <cdr:x>0.42055</cdr:x>
      <cdr:y>0.40514</cdr:y>
    </cdr:to>
    <cdr:sp macro="" textlink="">
      <cdr:nvSpPr>
        <cdr:cNvPr id="31" name="Left Arrow 30"/>
        <cdr:cNvSpPr/>
      </cdr:nvSpPr>
      <cdr:spPr>
        <a:xfrm xmlns:a="http://schemas.openxmlformats.org/drawingml/2006/main">
          <a:off x="2514600" y="1676400"/>
          <a:ext cx="978408" cy="484632"/>
        </a:xfrm>
        <a:prstGeom xmlns:a="http://schemas.openxmlformats.org/drawingml/2006/main" prst="leftArrow">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r>
            <a:rPr lang="en-US" sz="1400" b="1" dirty="0" smtClean="0">
              <a:latin typeface="Arial" pitchFamily="34" charset="0"/>
              <a:cs typeface="Arial" pitchFamily="34" charset="0"/>
            </a:rPr>
            <a:t>8,358</a:t>
          </a:r>
          <a:endParaRPr lang="en-US" sz="1400" b="1" dirty="0">
            <a:latin typeface="Arial" pitchFamily="34" charset="0"/>
            <a:cs typeface="Arial" pitchFamily="34" charset="0"/>
          </a:endParaRPr>
        </a:p>
      </cdr:txBody>
    </cdr:sp>
  </cdr:relSizeAnchor>
  <cdr:relSizeAnchor xmlns:cdr="http://schemas.openxmlformats.org/drawingml/2006/chartDrawing">
    <cdr:from>
      <cdr:x>0.33945</cdr:x>
      <cdr:y>0.64286</cdr:y>
    </cdr:from>
    <cdr:to>
      <cdr:x>0.45725</cdr:x>
      <cdr:y>0.73371</cdr:y>
    </cdr:to>
    <cdr:sp macro="" textlink="">
      <cdr:nvSpPr>
        <cdr:cNvPr id="32" name="Left Arrow 31"/>
        <cdr:cNvSpPr/>
      </cdr:nvSpPr>
      <cdr:spPr>
        <a:xfrm xmlns:a="http://schemas.openxmlformats.org/drawingml/2006/main">
          <a:off x="2819400" y="3429000"/>
          <a:ext cx="978408" cy="484632"/>
        </a:xfrm>
        <a:prstGeom xmlns:a="http://schemas.openxmlformats.org/drawingml/2006/main" prst="leftArrow">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r>
            <a:rPr lang="en-US" sz="1400" b="1" dirty="0" smtClean="0">
              <a:latin typeface="Arial" pitchFamily="34" charset="0"/>
              <a:cs typeface="Arial" pitchFamily="34" charset="0"/>
            </a:rPr>
            <a:t>2,494</a:t>
          </a:r>
          <a:endParaRPr lang="en-US" sz="1400" b="1" dirty="0">
            <a:latin typeface="Arial" pitchFamily="34" charset="0"/>
            <a:cs typeface="Arial" pitchFamily="34" charset="0"/>
          </a:endParaRPr>
        </a:p>
      </cdr:txBody>
    </cdr:sp>
  </cdr:relSizeAnchor>
  <cdr:relSizeAnchor xmlns:cdr="http://schemas.openxmlformats.org/drawingml/2006/chartDrawing">
    <cdr:from>
      <cdr:x>0.58716</cdr:x>
      <cdr:y>0.52857</cdr:y>
    </cdr:from>
    <cdr:to>
      <cdr:x>0.70495</cdr:x>
      <cdr:y>0.61943</cdr:y>
    </cdr:to>
    <cdr:sp macro="" textlink="">
      <cdr:nvSpPr>
        <cdr:cNvPr id="33" name="Left Arrow 32"/>
        <cdr:cNvSpPr/>
      </cdr:nvSpPr>
      <cdr:spPr>
        <a:xfrm xmlns:a="http://schemas.openxmlformats.org/drawingml/2006/main">
          <a:off x="4876800" y="2819400"/>
          <a:ext cx="978408" cy="484632"/>
        </a:xfrm>
        <a:prstGeom xmlns:a="http://schemas.openxmlformats.org/drawingml/2006/main" prst="leftArrow">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r>
            <a:rPr lang="en-US" sz="1400" b="1" dirty="0" smtClean="0">
              <a:latin typeface="Arial" pitchFamily="34" charset="0"/>
              <a:cs typeface="Arial" pitchFamily="34" charset="0"/>
            </a:rPr>
            <a:t>10,690</a:t>
          </a:r>
          <a:endParaRPr lang="en-US" sz="1400" b="1" dirty="0">
            <a:latin typeface="Arial" pitchFamily="34" charset="0"/>
            <a:cs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67FDAF-4ED8-4D75-9051-C6C7A3ED2BAA}" type="datetimeFigureOut">
              <a:rPr lang="en-US" smtClean="0"/>
              <a:pPr/>
              <a:t>3/1/2010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8BC460-D1E0-4E4E-96B5-2611D0CA27C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8BC460-D1E0-4E4E-96B5-2611D0CA27CE}"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8BC460-D1E0-4E4E-96B5-2611D0CA27CE}"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 blue">
    <p:spTree>
      <p:nvGrpSpPr>
        <p:cNvPr id="1" name=""/>
        <p:cNvGrpSpPr/>
        <p:nvPr/>
      </p:nvGrpSpPr>
      <p:grpSpPr>
        <a:xfrm>
          <a:off x="0" y="0"/>
          <a:ext cx="0" cy="0"/>
          <a:chOff x="0" y="0"/>
          <a:chExt cx="0" cy="0"/>
        </a:xfrm>
      </p:grpSpPr>
      <p:pic>
        <p:nvPicPr>
          <p:cNvPr id="2" name="Picture 1" descr="title_blue.jpg"/>
          <p:cNvPicPr>
            <a:picLocks noChangeAspect="1"/>
          </p:cNvPicPr>
          <p:nvPr userDrawn="1"/>
        </p:nvPicPr>
        <p:blipFill>
          <a:blip r:embed="rId2"/>
          <a:stretch>
            <a:fillRect/>
          </a:stretch>
        </p:blipFill>
        <p:spPr>
          <a:xfrm>
            <a:off x="0" y="0"/>
            <a:ext cx="9144000" cy="6858000"/>
          </a:xfrm>
          <a:prstGeom prst="rect">
            <a:avLst/>
          </a:prstGeom>
        </p:spPr>
      </p:pic>
      <p:sp>
        <p:nvSpPr>
          <p:cNvPr id="3" name="Text Placeholder 2"/>
          <p:cNvSpPr>
            <a:spLocks noGrp="1"/>
          </p:cNvSpPr>
          <p:nvPr>
            <p:ph type="body" idx="10"/>
          </p:nvPr>
        </p:nvSpPr>
        <p:spPr>
          <a:xfrm>
            <a:off x="0" y="6248400"/>
            <a:ext cx="9143999" cy="304800"/>
          </a:xfrm>
          <a:prstGeom prst="rect">
            <a:avLst/>
          </a:prstGeom>
        </p:spPr>
        <p:txBody>
          <a:bodyPr anchor="b"/>
          <a:lstStyle>
            <a:lvl1pPr marL="0" indent="0" algn="ctr">
              <a:buNone/>
              <a:defRPr sz="2200" b="1">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Title 1"/>
          <p:cNvSpPr>
            <a:spLocks noGrp="1"/>
          </p:cNvSpPr>
          <p:nvPr>
            <p:ph type="ctrTitle" hasCustomPrompt="1"/>
          </p:nvPr>
        </p:nvSpPr>
        <p:spPr>
          <a:xfrm>
            <a:off x="457200" y="1600200"/>
            <a:ext cx="8229600" cy="1954213"/>
          </a:xfrm>
          <a:prstGeom prst="rect">
            <a:avLst/>
          </a:prstGeom>
        </p:spPr>
        <p:txBody>
          <a:bodyPr anchor="b"/>
          <a:lstStyle>
            <a:lvl1pPr>
              <a:defRPr sz="6000" b="1" baseline="0"/>
            </a:lvl1pPr>
          </a:lstStyle>
          <a:p>
            <a:r>
              <a:rPr lang="en-US" dirty="0" smtClean="0"/>
              <a:t>Click to edit </a:t>
            </a:r>
            <a:br>
              <a:rPr lang="en-US" dirty="0" smtClean="0"/>
            </a:br>
            <a:r>
              <a:rPr lang="en-US" dirty="0" smtClean="0"/>
              <a:t>Master title style</a:t>
            </a:r>
            <a:endParaRPr lang="en-US" dirty="0"/>
          </a:p>
        </p:txBody>
      </p:sp>
      <p:sp>
        <p:nvSpPr>
          <p:cNvPr id="5" name="Subtitle 2"/>
          <p:cNvSpPr>
            <a:spLocks noGrp="1"/>
          </p:cNvSpPr>
          <p:nvPr>
            <p:ph type="subTitle" idx="1"/>
          </p:nvPr>
        </p:nvSpPr>
        <p:spPr>
          <a:xfrm>
            <a:off x="457200" y="3554413"/>
            <a:ext cx="8229600" cy="1143000"/>
          </a:xfrm>
          <a:prstGeom prst="rect">
            <a:avLst/>
          </a:prstGeom>
        </p:spPr>
        <p:txBody>
          <a:bodyPr wrap="none" anchor="t"/>
          <a:lstStyle>
            <a:lvl1pPr marL="0" indent="0" algn="ctr">
              <a:spcAft>
                <a:spcPts val="0"/>
              </a:spcAft>
              <a:buNone/>
              <a:defRPr sz="42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green">
    <p:spTree>
      <p:nvGrpSpPr>
        <p:cNvPr id="1" name=""/>
        <p:cNvGrpSpPr/>
        <p:nvPr/>
      </p:nvGrpSpPr>
      <p:grpSpPr>
        <a:xfrm>
          <a:off x="0" y="0"/>
          <a:ext cx="0" cy="0"/>
          <a:chOff x="0" y="0"/>
          <a:chExt cx="0" cy="0"/>
        </a:xfrm>
      </p:grpSpPr>
      <p:pic>
        <p:nvPicPr>
          <p:cNvPr id="3" name="Picture 2" descr="title_green.jpg"/>
          <p:cNvPicPr>
            <a:picLocks noChangeAspect="1"/>
          </p:cNvPicPr>
          <p:nvPr userDrawn="1"/>
        </p:nvPicPr>
        <p:blipFill>
          <a:blip r:embed="rId2"/>
          <a:stretch>
            <a:fillRect/>
          </a:stretch>
        </p:blipFill>
        <p:spPr>
          <a:xfrm>
            <a:off x="0" y="0"/>
            <a:ext cx="9144000" cy="6858000"/>
          </a:xfrm>
          <a:prstGeom prst="rect">
            <a:avLst/>
          </a:prstGeom>
        </p:spPr>
      </p:pic>
      <p:sp>
        <p:nvSpPr>
          <p:cNvPr id="4" name="Text Placeholder 2"/>
          <p:cNvSpPr>
            <a:spLocks noGrp="1"/>
          </p:cNvSpPr>
          <p:nvPr>
            <p:ph type="body" idx="10"/>
          </p:nvPr>
        </p:nvSpPr>
        <p:spPr>
          <a:xfrm>
            <a:off x="0" y="6248400"/>
            <a:ext cx="9143999" cy="304800"/>
          </a:xfrm>
          <a:prstGeom prst="rect">
            <a:avLst/>
          </a:prstGeom>
        </p:spPr>
        <p:txBody>
          <a:bodyPr anchor="b"/>
          <a:lstStyle>
            <a:lvl1pPr marL="0" indent="0" algn="ctr">
              <a:buNone/>
              <a:defRPr sz="2200" b="1">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Title 1"/>
          <p:cNvSpPr>
            <a:spLocks noGrp="1"/>
          </p:cNvSpPr>
          <p:nvPr>
            <p:ph type="ctrTitle" hasCustomPrompt="1"/>
          </p:nvPr>
        </p:nvSpPr>
        <p:spPr>
          <a:xfrm>
            <a:off x="457200" y="1600200"/>
            <a:ext cx="8229600" cy="1954213"/>
          </a:xfrm>
          <a:prstGeom prst="rect">
            <a:avLst/>
          </a:prstGeom>
        </p:spPr>
        <p:txBody>
          <a:bodyPr anchor="b"/>
          <a:lstStyle>
            <a:lvl1pPr>
              <a:defRPr sz="6000" b="1" baseline="0"/>
            </a:lvl1pPr>
          </a:lstStyle>
          <a:p>
            <a:r>
              <a:rPr lang="en-US" dirty="0" smtClean="0"/>
              <a:t>Click to edit </a:t>
            </a:r>
            <a:br>
              <a:rPr lang="en-US" dirty="0" smtClean="0"/>
            </a:br>
            <a:r>
              <a:rPr lang="en-US" dirty="0" smtClean="0"/>
              <a:t>Master title style</a:t>
            </a:r>
            <a:endParaRPr lang="en-US" dirty="0"/>
          </a:p>
        </p:txBody>
      </p:sp>
      <p:sp>
        <p:nvSpPr>
          <p:cNvPr id="6" name="Subtitle 2"/>
          <p:cNvSpPr>
            <a:spLocks noGrp="1"/>
          </p:cNvSpPr>
          <p:nvPr>
            <p:ph type="subTitle" idx="1"/>
          </p:nvPr>
        </p:nvSpPr>
        <p:spPr>
          <a:xfrm>
            <a:off x="457200" y="3554413"/>
            <a:ext cx="8229600" cy="1143000"/>
          </a:xfrm>
          <a:prstGeom prst="rect">
            <a:avLst/>
          </a:prstGeom>
        </p:spPr>
        <p:txBody>
          <a:bodyPr wrap="none" anchor="t"/>
          <a:lstStyle>
            <a:lvl1pPr marL="0" indent="0" algn="ctr">
              <a:spcAft>
                <a:spcPts val="0"/>
              </a:spcAft>
              <a:buNone/>
              <a:defRPr sz="42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orange">
    <p:spTree>
      <p:nvGrpSpPr>
        <p:cNvPr id="1" name=""/>
        <p:cNvGrpSpPr/>
        <p:nvPr/>
      </p:nvGrpSpPr>
      <p:grpSpPr>
        <a:xfrm>
          <a:off x="0" y="0"/>
          <a:ext cx="0" cy="0"/>
          <a:chOff x="0" y="0"/>
          <a:chExt cx="0" cy="0"/>
        </a:xfrm>
      </p:grpSpPr>
      <p:pic>
        <p:nvPicPr>
          <p:cNvPr id="2" name="Picture 1" descr="title_orange.jpg"/>
          <p:cNvPicPr>
            <a:picLocks noChangeAspect="1"/>
          </p:cNvPicPr>
          <p:nvPr userDrawn="1"/>
        </p:nvPicPr>
        <p:blipFill>
          <a:blip r:embed="rId2"/>
          <a:stretch>
            <a:fillRect/>
          </a:stretch>
        </p:blipFill>
        <p:spPr>
          <a:xfrm>
            <a:off x="0" y="0"/>
            <a:ext cx="9144000" cy="6858000"/>
          </a:xfrm>
          <a:prstGeom prst="rect">
            <a:avLst/>
          </a:prstGeom>
        </p:spPr>
      </p:pic>
      <p:sp>
        <p:nvSpPr>
          <p:cNvPr id="3" name="Text Placeholder 2"/>
          <p:cNvSpPr>
            <a:spLocks noGrp="1"/>
          </p:cNvSpPr>
          <p:nvPr>
            <p:ph type="body" idx="10"/>
          </p:nvPr>
        </p:nvSpPr>
        <p:spPr>
          <a:xfrm>
            <a:off x="0" y="6248400"/>
            <a:ext cx="9143999" cy="304800"/>
          </a:xfrm>
          <a:prstGeom prst="rect">
            <a:avLst/>
          </a:prstGeom>
        </p:spPr>
        <p:txBody>
          <a:bodyPr anchor="b"/>
          <a:lstStyle>
            <a:lvl1pPr marL="0" indent="0" algn="ctr">
              <a:buNone/>
              <a:defRPr sz="2200" b="1">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Title 1"/>
          <p:cNvSpPr>
            <a:spLocks noGrp="1"/>
          </p:cNvSpPr>
          <p:nvPr>
            <p:ph type="ctrTitle" hasCustomPrompt="1"/>
          </p:nvPr>
        </p:nvSpPr>
        <p:spPr>
          <a:xfrm>
            <a:off x="457200" y="1600200"/>
            <a:ext cx="8229600" cy="1954213"/>
          </a:xfrm>
          <a:prstGeom prst="rect">
            <a:avLst/>
          </a:prstGeom>
        </p:spPr>
        <p:txBody>
          <a:bodyPr anchor="b"/>
          <a:lstStyle>
            <a:lvl1pPr>
              <a:defRPr sz="6000" b="1" baseline="0"/>
            </a:lvl1pPr>
          </a:lstStyle>
          <a:p>
            <a:r>
              <a:rPr lang="en-US" dirty="0" smtClean="0"/>
              <a:t>Click to edit </a:t>
            </a:r>
            <a:br>
              <a:rPr lang="en-US" dirty="0" smtClean="0"/>
            </a:br>
            <a:r>
              <a:rPr lang="en-US" dirty="0" smtClean="0"/>
              <a:t>Master title style</a:t>
            </a:r>
            <a:endParaRPr lang="en-US" dirty="0"/>
          </a:p>
        </p:txBody>
      </p:sp>
      <p:sp>
        <p:nvSpPr>
          <p:cNvPr id="5" name="Subtitle 2"/>
          <p:cNvSpPr>
            <a:spLocks noGrp="1"/>
          </p:cNvSpPr>
          <p:nvPr>
            <p:ph type="subTitle" idx="1"/>
          </p:nvPr>
        </p:nvSpPr>
        <p:spPr>
          <a:xfrm>
            <a:off x="457200" y="3554413"/>
            <a:ext cx="8229600" cy="1143000"/>
          </a:xfrm>
          <a:prstGeom prst="rect">
            <a:avLst/>
          </a:prstGeom>
        </p:spPr>
        <p:txBody>
          <a:bodyPr wrap="none" anchor="t"/>
          <a:lstStyle>
            <a:lvl1pPr marL="0" indent="0" algn="ctr">
              <a:spcAft>
                <a:spcPts val="0"/>
              </a:spcAft>
              <a:buNone/>
              <a:defRPr sz="42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blue">
    <p:spTree>
      <p:nvGrpSpPr>
        <p:cNvPr id="1" name=""/>
        <p:cNvGrpSpPr/>
        <p:nvPr/>
      </p:nvGrpSpPr>
      <p:grpSpPr>
        <a:xfrm>
          <a:off x="0" y="0"/>
          <a:ext cx="0" cy="0"/>
          <a:chOff x="0" y="0"/>
          <a:chExt cx="0" cy="0"/>
        </a:xfrm>
      </p:grpSpPr>
      <p:pic>
        <p:nvPicPr>
          <p:cNvPr id="3" name="Picture 2" descr="Content_blue.jpg"/>
          <p:cNvPicPr>
            <a:picLocks noChangeAspect="1"/>
          </p:cNvPicPr>
          <p:nvPr userDrawn="1"/>
        </p:nvPicPr>
        <p:blipFill>
          <a:blip r:embed="rId2"/>
          <a:stretch>
            <a:fillRect/>
          </a:stretch>
        </p:blipFill>
        <p:spPr>
          <a:xfrm>
            <a:off x="0" y="0"/>
            <a:ext cx="9144000" cy="6858000"/>
          </a:xfrm>
          <a:prstGeom prst="rect">
            <a:avLst/>
          </a:prstGeom>
        </p:spPr>
      </p:pic>
      <p:sp>
        <p:nvSpPr>
          <p:cNvPr id="4" name="Title 1"/>
          <p:cNvSpPr>
            <a:spLocks noGrp="1"/>
          </p:cNvSpPr>
          <p:nvPr>
            <p:ph type="ctrTitle"/>
          </p:nvPr>
        </p:nvSpPr>
        <p:spPr>
          <a:xfrm>
            <a:off x="304800" y="1143000"/>
            <a:ext cx="8534400" cy="990600"/>
          </a:xfrm>
          <a:prstGeom prst="rect">
            <a:avLst/>
          </a:prstGeom>
        </p:spPr>
        <p:txBody>
          <a:bodyPr/>
          <a:lstStyle>
            <a:lvl1pPr algn="l">
              <a:defRPr sz="3600" b="1" baseline="0">
                <a:solidFill>
                  <a:schemeClr val="tx1"/>
                </a:solidFill>
              </a:defRPr>
            </a:lvl1pPr>
          </a:lstStyle>
          <a:p>
            <a:r>
              <a:rPr lang="en-US" dirty="0" smtClean="0"/>
              <a:t>Click to edit Master title style</a:t>
            </a:r>
            <a:endParaRPr lang="en-US" dirty="0"/>
          </a:p>
        </p:txBody>
      </p:sp>
      <p:sp>
        <p:nvSpPr>
          <p:cNvPr id="5" name="Content Placeholder 2"/>
          <p:cNvSpPr>
            <a:spLocks noGrp="1"/>
          </p:cNvSpPr>
          <p:nvPr>
            <p:ph idx="10"/>
          </p:nvPr>
        </p:nvSpPr>
        <p:spPr>
          <a:xfrm>
            <a:off x="609600" y="2133600"/>
            <a:ext cx="8077200" cy="4419600"/>
          </a:xfrm>
          <a:prstGeom prst="rect">
            <a:avLst/>
          </a:prstGeom>
        </p:spPr>
        <p:txBody>
          <a:bodyPr/>
          <a:lstStyle>
            <a:lvl1pPr>
              <a:buFont typeface="Arial"/>
              <a:buChar char="•"/>
              <a:defRPr sz="3000" baseline="0"/>
            </a:lvl1pPr>
            <a:lvl2pPr>
              <a:buFont typeface="Arial"/>
              <a:buChar char="•"/>
              <a:defRPr sz="2400" baseline="0"/>
            </a:lvl2pPr>
            <a:lvl3pPr>
              <a:buFont typeface="Arial"/>
              <a:buChar char="•"/>
              <a:defRPr sz="1800" baseline="0"/>
            </a:lvl3pPr>
            <a:lvl4pPr>
              <a:buFont typeface="Arial"/>
              <a:buChar char="•"/>
              <a:defRPr/>
            </a:lvl4pPr>
            <a:lvl5pPr>
              <a:buFont typeface="Arial"/>
              <a:buChar cha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5"/>
          <p:cNvSpPr txBox="1">
            <a:spLocks/>
          </p:cNvSpPr>
          <p:nvPr userDrawn="1"/>
        </p:nvSpPr>
        <p:spPr>
          <a:xfrm>
            <a:off x="8077200" y="6629400"/>
            <a:ext cx="1066800" cy="228600"/>
          </a:xfrm>
          <a:prstGeom prst="rect">
            <a:avLst/>
          </a:prstGeom>
        </p:spPr>
        <p:txBody>
          <a:bodyPr anchor="ctr"/>
          <a:lstStyle>
            <a:lvl1pPr algn="r">
              <a:defRPr sz="1200"/>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A57B4A3F-CE2C-B94E-83D6-3EAC8E0C22CC}" type="slidenum">
              <a:rPr kumimoji="0" lang="en-US" sz="1100" b="0" i="0" u="none" strike="noStrike" kern="1200" cap="none" spc="0" normalizeH="0" baseline="0" noProof="0" smtClean="0">
                <a:ln>
                  <a:noFill/>
                </a:ln>
                <a:solidFill>
                  <a:schemeClr val="bg2"/>
                </a:solidFill>
                <a:effectLst/>
                <a:uLnTx/>
                <a:uFillTx/>
                <a:latin typeface="Arial" pitchFamily="-110" charset="0"/>
                <a:ea typeface="ＭＳ Ｐゴシック" pitchFamily="-110" charset="-128"/>
                <a:cs typeface="ＭＳ Ｐゴシック" pitchFamily="-110" charset="-128"/>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100" b="0" i="0" u="none" strike="noStrike" kern="1200" cap="none" spc="0" normalizeH="0" baseline="0" noProof="0" dirty="0">
              <a:ln>
                <a:noFill/>
              </a:ln>
              <a:solidFill>
                <a:schemeClr val="bg2"/>
              </a:solidFill>
              <a:effectLst/>
              <a:uLnTx/>
              <a:uFillTx/>
              <a:latin typeface="Arial" pitchFamily="-110" charset="0"/>
              <a:ea typeface="ＭＳ Ｐゴシック" pitchFamily="-110" charset="-128"/>
              <a:cs typeface="ＭＳ Ｐゴシック" pitchFamily="-110" charset="-128"/>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green">
    <p:spTree>
      <p:nvGrpSpPr>
        <p:cNvPr id="1" name=""/>
        <p:cNvGrpSpPr/>
        <p:nvPr/>
      </p:nvGrpSpPr>
      <p:grpSpPr>
        <a:xfrm>
          <a:off x="0" y="0"/>
          <a:ext cx="0" cy="0"/>
          <a:chOff x="0" y="0"/>
          <a:chExt cx="0" cy="0"/>
        </a:xfrm>
      </p:grpSpPr>
      <p:pic>
        <p:nvPicPr>
          <p:cNvPr id="2" name="Picture 1" descr="Content_green.jpg"/>
          <p:cNvPicPr>
            <a:picLocks noChangeAspect="1"/>
          </p:cNvPicPr>
          <p:nvPr userDrawn="1"/>
        </p:nvPicPr>
        <p:blipFill>
          <a:blip r:embed="rId2"/>
          <a:stretch>
            <a:fillRect/>
          </a:stretch>
        </p:blipFill>
        <p:spPr>
          <a:xfrm>
            <a:off x="0" y="0"/>
            <a:ext cx="9144000" cy="6858000"/>
          </a:xfrm>
          <a:prstGeom prst="rect">
            <a:avLst/>
          </a:prstGeom>
        </p:spPr>
      </p:pic>
      <p:sp>
        <p:nvSpPr>
          <p:cNvPr id="3" name="Title 1"/>
          <p:cNvSpPr>
            <a:spLocks noGrp="1"/>
          </p:cNvSpPr>
          <p:nvPr>
            <p:ph type="ctrTitle"/>
          </p:nvPr>
        </p:nvSpPr>
        <p:spPr>
          <a:xfrm>
            <a:off x="304800" y="1143000"/>
            <a:ext cx="8534400" cy="990600"/>
          </a:xfrm>
          <a:prstGeom prst="rect">
            <a:avLst/>
          </a:prstGeom>
        </p:spPr>
        <p:txBody>
          <a:bodyPr/>
          <a:lstStyle>
            <a:lvl1pPr algn="l">
              <a:defRPr sz="3600" b="1" baseline="0">
                <a:solidFill>
                  <a:schemeClr val="tx1"/>
                </a:solidFill>
              </a:defRPr>
            </a:lvl1pPr>
          </a:lstStyle>
          <a:p>
            <a:r>
              <a:rPr lang="en-US" dirty="0" smtClean="0"/>
              <a:t>Click to edit Master title style</a:t>
            </a:r>
            <a:endParaRPr lang="en-US" dirty="0"/>
          </a:p>
        </p:txBody>
      </p:sp>
      <p:sp>
        <p:nvSpPr>
          <p:cNvPr id="4" name="Content Placeholder 2"/>
          <p:cNvSpPr>
            <a:spLocks noGrp="1"/>
          </p:cNvSpPr>
          <p:nvPr>
            <p:ph idx="10"/>
          </p:nvPr>
        </p:nvSpPr>
        <p:spPr>
          <a:xfrm>
            <a:off x="609600" y="2133600"/>
            <a:ext cx="8077200" cy="4419600"/>
          </a:xfrm>
          <a:prstGeom prst="rect">
            <a:avLst/>
          </a:prstGeom>
        </p:spPr>
        <p:txBody>
          <a:bodyPr/>
          <a:lstStyle>
            <a:lvl1pPr>
              <a:buFont typeface="Arial"/>
              <a:buChar char="•"/>
              <a:defRPr sz="3000" baseline="0"/>
            </a:lvl1pPr>
            <a:lvl2pPr>
              <a:buFont typeface="Arial"/>
              <a:buChar char="•"/>
              <a:defRPr sz="2400" baseline="0"/>
            </a:lvl2pPr>
            <a:lvl3pPr>
              <a:buFont typeface="Arial"/>
              <a:buChar char="•"/>
              <a:defRPr sz="1800" baseline="0"/>
            </a:lvl3pPr>
            <a:lvl4pPr>
              <a:buFont typeface="Arial"/>
              <a:buChar char="•"/>
              <a:defRPr/>
            </a:lvl4pPr>
            <a:lvl5pPr>
              <a:buFont typeface="Arial"/>
              <a:buChar cha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txBox="1">
            <a:spLocks/>
          </p:cNvSpPr>
          <p:nvPr userDrawn="1"/>
        </p:nvSpPr>
        <p:spPr>
          <a:xfrm>
            <a:off x="8077200" y="6629400"/>
            <a:ext cx="1066800" cy="228600"/>
          </a:xfrm>
          <a:prstGeom prst="rect">
            <a:avLst/>
          </a:prstGeom>
        </p:spPr>
        <p:txBody>
          <a:bodyPr anchor="ctr"/>
          <a:lstStyle>
            <a:lvl1pPr algn="r">
              <a:defRPr sz="1200"/>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A57B4A3F-CE2C-B94E-83D6-3EAC8E0C22CC}" type="slidenum">
              <a:rPr kumimoji="0" lang="en-US" sz="1100" b="0" i="0" u="none" strike="noStrike" kern="1200" cap="none" spc="0" normalizeH="0" baseline="0" noProof="0" smtClean="0">
                <a:ln>
                  <a:noFill/>
                </a:ln>
                <a:solidFill>
                  <a:schemeClr val="bg2"/>
                </a:solidFill>
                <a:effectLst/>
                <a:uLnTx/>
                <a:uFillTx/>
                <a:latin typeface="Arial" pitchFamily="-110" charset="0"/>
                <a:ea typeface="ＭＳ Ｐゴシック" pitchFamily="-110" charset="-128"/>
                <a:cs typeface="ＭＳ Ｐゴシック" pitchFamily="-110" charset="-128"/>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100" b="0" i="0" u="none" strike="noStrike" kern="1200" cap="none" spc="0" normalizeH="0" baseline="0" noProof="0" dirty="0">
              <a:ln>
                <a:noFill/>
              </a:ln>
              <a:solidFill>
                <a:schemeClr val="bg2"/>
              </a:solidFill>
              <a:effectLst/>
              <a:uLnTx/>
              <a:uFillTx/>
              <a:latin typeface="Arial" pitchFamily="-110" charset="0"/>
              <a:ea typeface="ＭＳ Ｐゴシック" pitchFamily="-110" charset="-128"/>
              <a:cs typeface="ＭＳ Ｐゴシック" pitchFamily="-110" charset="-128"/>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orange">
    <p:spTree>
      <p:nvGrpSpPr>
        <p:cNvPr id="1" name=""/>
        <p:cNvGrpSpPr/>
        <p:nvPr/>
      </p:nvGrpSpPr>
      <p:grpSpPr>
        <a:xfrm>
          <a:off x="0" y="0"/>
          <a:ext cx="0" cy="0"/>
          <a:chOff x="0" y="0"/>
          <a:chExt cx="0" cy="0"/>
        </a:xfrm>
      </p:grpSpPr>
      <p:pic>
        <p:nvPicPr>
          <p:cNvPr id="2" name="Picture 1" descr="Content_orange.jpg"/>
          <p:cNvPicPr>
            <a:picLocks noChangeAspect="1"/>
          </p:cNvPicPr>
          <p:nvPr userDrawn="1"/>
        </p:nvPicPr>
        <p:blipFill>
          <a:blip r:embed="rId2"/>
          <a:stretch>
            <a:fillRect/>
          </a:stretch>
        </p:blipFill>
        <p:spPr>
          <a:xfrm>
            <a:off x="0" y="0"/>
            <a:ext cx="9144000" cy="6858000"/>
          </a:xfrm>
          <a:prstGeom prst="rect">
            <a:avLst/>
          </a:prstGeom>
        </p:spPr>
      </p:pic>
      <p:sp>
        <p:nvSpPr>
          <p:cNvPr id="3" name="Title 1"/>
          <p:cNvSpPr>
            <a:spLocks noGrp="1"/>
          </p:cNvSpPr>
          <p:nvPr>
            <p:ph type="ctrTitle"/>
          </p:nvPr>
        </p:nvSpPr>
        <p:spPr>
          <a:xfrm>
            <a:off x="304800" y="1143000"/>
            <a:ext cx="8534400" cy="990600"/>
          </a:xfrm>
          <a:prstGeom prst="rect">
            <a:avLst/>
          </a:prstGeom>
        </p:spPr>
        <p:txBody>
          <a:bodyPr/>
          <a:lstStyle>
            <a:lvl1pPr algn="l">
              <a:defRPr sz="3600" b="1" baseline="0">
                <a:solidFill>
                  <a:schemeClr val="tx1"/>
                </a:solidFill>
              </a:defRPr>
            </a:lvl1pPr>
          </a:lstStyle>
          <a:p>
            <a:r>
              <a:rPr lang="en-US" dirty="0" smtClean="0"/>
              <a:t>Click to edit Master title style</a:t>
            </a:r>
            <a:endParaRPr lang="en-US" dirty="0"/>
          </a:p>
        </p:txBody>
      </p:sp>
      <p:sp>
        <p:nvSpPr>
          <p:cNvPr id="4" name="Content Placeholder 2"/>
          <p:cNvSpPr>
            <a:spLocks noGrp="1"/>
          </p:cNvSpPr>
          <p:nvPr>
            <p:ph idx="10"/>
          </p:nvPr>
        </p:nvSpPr>
        <p:spPr>
          <a:xfrm>
            <a:off x="609600" y="2133600"/>
            <a:ext cx="8077200" cy="4419600"/>
          </a:xfrm>
          <a:prstGeom prst="rect">
            <a:avLst/>
          </a:prstGeom>
        </p:spPr>
        <p:txBody>
          <a:bodyPr/>
          <a:lstStyle>
            <a:lvl1pPr>
              <a:buFont typeface="Arial"/>
              <a:buChar char="•"/>
              <a:defRPr sz="3000" baseline="0"/>
            </a:lvl1pPr>
            <a:lvl2pPr>
              <a:buFont typeface="Arial"/>
              <a:buChar char="•"/>
              <a:defRPr sz="2400" baseline="0"/>
            </a:lvl2pPr>
            <a:lvl3pPr>
              <a:buFont typeface="Arial"/>
              <a:buChar char="•"/>
              <a:defRPr sz="1800" baseline="0"/>
            </a:lvl3pPr>
            <a:lvl4pPr>
              <a:buFont typeface="Arial"/>
              <a:buChar char="•"/>
              <a:defRPr/>
            </a:lvl4pPr>
            <a:lvl5pPr>
              <a:buFont typeface="Arial"/>
              <a:buChar cha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txBox="1">
            <a:spLocks/>
          </p:cNvSpPr>
          <p:nvPr userDrawn="1"/>
        </p:nvSpPr>
        <p:spPr>
          <a:xfrm>
            <a:off x="8077200" y="6629400"/>
            <a:ext cx="1066800" cy="228600"/>
          </a:xfrm>
          <a:prstGeom prst="rect">
            <a:avLst/>
          </a:prstGeom>
        </p:spPr>
        <p:txBody>
          <a:bodyPr anchor="ctr"/>
          <a:lstStyle>
            <a:lvl1pPr algn="r">
              <a:defRPr sz="1200"/>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A57B4A3F-CE2C-B94E-83D6-3EAC8E0C22CC}" type="slidenum">
              <a:rPr kumimoji="0" lang="en-US" sz="1100" b="0" i="0" u="none" strike="noStrike" kern="1200" cap="none" spc="0" normalizeH="0" baseline="0" noProof="0" smtClean="0">
                <a:ln>
                  <a:noFill/>
                </a:ln>
                <a:solidFill>
                  <a:schemeClr val="bg2"/>
                </a:solidFill>
                <a:effectLst/>
                <a:uLnTx/>
                <a:uFillTx/>
                <a:latin typeface="Arial" pitchFamily="-110" charset="0"/>
                <a:ea typeface="ＭＳ Ｐゴシック" pitchFamily="-110" charset="-128"/>
                <a:cs typeface="ＭＳ Ｐゴシック" pitchFamily="-110" charset="-128"/>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100" b="0" i="0" u="none" strike="noStrike" kern="1200" cap="none" spc="0" normalizeH="0" baseline="0" noProof="0" dirty="0">
              <a:ln>
                <a:noFill/>
              </a:ln>
              <a:solidFill>
                <a:schemeClr val="bg2"/>
              </a:solidFill>
              <a:effectLst/>
              <a:uLnTx/>
              <a:uFillTx/>
              <a:latin typeface="Arial" pitchFamily="-110" charset="0"/>
              <a:ea typeface="ＭＳ Ｐゴシック" pitchFamily="-110" charset="-128"/>
              <a:cs typeface="ＭＳ Ｐゴシック" pitchFamily="-110" charset="-128"/>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 blue">
    <p:spTree>
      <p:nvGrpSpPr>
        <p:cNvPr id="1" name=""/>
        <p:cNvGrpSpPr/>
        <p:nvPr/>
      </p:nvGrpSpPr>
      <p:grpSpPr>
        <a:xfrm>
          <a:off x="0" y="0"/>
          <a:ext cx="0" cy="0"/>
          <a:chOff x="0" y="0"/>
          <a:chExt cx="0" cy="0"/>
        </a:xfrm>
      </p:grpSpPr>
      <p:pic>
        <p:nvPicPr>
          <p:cNvPr id="3" name="Picture 2" descr="Content_blue.jpg"/>
          <p:cNvPicPr>
            <a:picLocks noChangeAspect="1"/>
          </p:cNvPicPr>
          <p:nvPr userDrawn="1"/>
        </p:nvPicPr>
        <p:blipFill>
          <a:blip r:embed="rId2"/>
          <a:stretch>
            <a:fillRect/>
          </a:stretch>
        </p:blipFill>
        <p:spPr>
          <a:xfrm>
            <a:off x="0" y="0"/>
            <a:ext cx="9144000" cy="6858000"/>
          </a:xfrm>
          <a:prstGeom prst="rect">
            <a:avLst/>
          </a:prstGeom>
        </p:spPr>
      </p:pic>
      <p:sp>
        <p:nvSpPr>
          <p:cNvPr id="4" name="Title 1"/>
          <p:cNvSpPr>
            <a:spLocks noGrp="1"/>
          </p:cNvSpPr>
          <p:nvPr>
            <p:ph type="ctrTitle"/>
          </p:nvPr>
        </p:nvSpPr>
        <p:spPr>
          <a:xfrm>
            <a:off x="304800" y="1143000"/>
            <a:ext cx="8534400" cy="838200"/>
          </a:xfrm>
          <a:prstGeom prst="rect">
            <a:avLst/>
          </a:prstGeom>
        </p:spPr>
        <p:txBody>
          <a:bodyPr/>
          <a:lstStyle>
            <a:lvl1pPr algn="l">
              <a:defRPr sz="2600" b="0" baseline="0">
                <a:solidFill>
                  <a:schemeClr val="tx1"/>
                </a:solidFill>
              </a:defRPr>
            </a:lvl1pPr>
          </a:lstStyle>
          <a:p>
            <a:r>
              <a:rPr lang="en-US" dirty="0" smtClean="0"/>
              <a:t>Click to edit Master title style</a:t>
            </a:r>
            <a:endParaRPr lang="en-US" dirty="0"/>
          </a:p>
        </p:txBody>
      </p:sp>
      <p:sp>
        <p:nvSpPr>
          <p:cNvPr id="7" name="Slide Number Placeholder 5"/>
          <p:cNvSpPr txBox="1">
            <a:spLocks/>
          </p:cNvSpPr>
          <p:nvPr userDrawn="1"/>
        </p:nvSpPr>
        <p:spPr>
          <a:xfrm>
            <a:off x="8077200" y="6629400"/>
            <a:ext cx="1066800" cy="228600"/>
          </a:xfrm>
          <a:prstGeom prst="rect">
            <a:avLst/>
          </a:prstGeom>
        </p:spPr>
        <p:txBody>
          <a:bodyPr anchor="ctr"/>
          <a:lstStyle>
            <a:lvl1pPr algn="r">
              <a:defRPr sz="1200"/>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A57B4A3F-CE2C-B94E-83D6-3EAC8E0C22CC}" type="slidenum">
              <a:rPr kumimoji="0" lang="en-US" sz="1100" b="0" i="0" u="none" strike="noStrike" kern="1200" cap="none" spc="0" normalizeH="0" baseline="0" noProof="0" smtClean="0">
                <a:ln>
                  <a:noFill/>
                </a:ln>
                <a:solidFill>
                  <a:schemeClr val="bg2"/>
                </a:solidFill>
                <a:effectLst/>
                <a:uLnTx/>
                <a:uFillTx/>
                <a:latin typeface="Arial" pitchFamily="-110" charset="0"/>
                <a:ea typeface="ＭＳ Ｐゴシック" pitchFamily="-110" charset="-128"/>
                <a:cs typeface="ＭＳ Ｐゴシック" pitchFamily="-110" charset="-128"/>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100" b="0" i="0" u="none" strike="noStrike" kern="1200" cap="none" spc="0" normalizeH="0" baseline="0" noProof="0" dirty="0">
              <a:ln>
                <a:noFill/>
              </a:ln>
              <a:solidFill>
                <a:schemeClr val="bg2"/>
              </a:solidFill>
              <a:effectLst/>
              <a:uLnTx/>
              <a:uFillTx/>
              <a:latin typeface="Arial" pitchFamily="-110" charset="0"/>
              <a:ea typeface="ＭＳ Ｐゴシック" pitchFamily="-110" charset="-128"/>
              <a:cs typeface="ＭＳ Ｐゴシック" pitchFamily="-110" charset="-128"/>
            </a:endParaRP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 green">
    <p:spTree>
      <p:nvGrpSpPr>
        <p:cNvPr id="1" name=""/>
        <p:cNvGrpSpPr/>
        <p:nvPr/>
      </p:nvGrpSpPr>
      <p:grpSpPr>
        <a:xfrm>
          <a:off x="0" y="0"/>
          <a:ext cx="0" cy="0"/>
          <a:chOff x="0" y="0"/>
          <a:chExt cx="0" cy="0"/>
        </a:xfrm>
      </p:grpSpPr>
      <p:pic>
        <p:nvPicPr>
          <p:cNvPr id="2" name="Picture 1" descr="Content_green.jpg"/>
          <p:cNvPicPr>
            <a:picLocks noChangeAspect="1"/>
          </p:cNvPicPr>
          <p:nvPr userDrawn="1"/>
        </p:nvPicPr>
        <p:blipFill>
          <a:blip r:embed="rId2"/>
          <a:stretch>
            <a:fillRect/>
          </a:stretch>
        </p:blipFill>
        <p:spPr>
          <a:xfrm>
            <a:off x="0" y="0"/>
            <a:ext cx="9144000" cy="6858000"/>
          </a:xfrm>
          <a:prstGeom prst="rect">
            <a:avLst/>
          </a:prstGeom>
        </p:spPr>
      </p:pic>
      <p:sp>
        <p:nvSpPr>
          <p:cNvPr id="3" name="Title 1"/>
          <p:cNvSpPr>
            <a:spLocks noGrp="1"/>
          </p:cNvSpPr>
          <p:nvPr>
            <p:ph type="ctrTitle"/>
          </p:nvPr>
        </p:nvSpPr>
        <p:spPr>
          <a:xfrm>
            <a:off x="304800" y="1143000"/>
            <a:ext cx="8534400" cy="838200"/>
          </a:xfrm>
          <a:prstGeom prst="rect">
            <a:avLst/>
          </a:prstGeom>
        </p:spPr>
        <p:txBody>
          <a:bodyPr/>
          <a:lstStyle>
            <a:lvl1pPr algn="l">
              <a:defRPr sz="2600" b="0" baseline="0">
                <a:solidFill>
                  <a:schemeClr val="tx1"/>
                </a:solidFill>
              </a:defRPr>
            </a:lvl1pPr>
          </a:lstStyle>
          <a:p>
            <a:r>
              <a:rPr lang="en-US" dirty="0" smtClean="0"/>
              <a:t>Click to edit Master title style</a:t>
            </a:r>
            <a:endParaRPr lang="en-US" dirty="0"/>
          </a:p>
        </p:txBody>
      </p:sp>
      <p:sp>
        <p:nvSpPr>
          <p:cNvPr id="5" name="Slide Number Placeholder 5"/>
          <p:cNvSpPr txBox="1">
            <a:spLocks/>
          </p:cNvSpPr>
          <p:nvPr userDrawn="1"/>
        </p:nvSpPr>
        <p:spPr>
          <a:xfrm>
            <a:off x="8077200" y="6629400"/>
            <a:ext cx="1066800" cy="228600"/>
          </a:xfrm>
          <a:prstGeom prst="rect">
            <a:avLst/>
          </a:prstGeom>
        </p:spPr>
        <p:txBody>
          <a:bodyPr anchor="ctr"/>
          <a:lstStyle>
            <a:lvl1pPr algn="r">
              <a:defRPr sz="1200"/>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A57B4A3F-CE2C-B94E-83D6-3EAC8E0C22CC}" type="slidenum">
              <a:rPr kumimoji="0" lang="en-US" sz="1100" b="0" i="0" u="none" strike="noStrike" kern="1200" cap="none" spc="0" normalizeH="0" baseline="0" noProof="0" smtClean="0">
                <a:ln>
                  <a:noFill/>
                </a:ln>
                <a:solidFill>
                  <a:schemeClr val="bg2"/>
                </a:solidFill>
                <a:effectLst/>
                <a:uLnTx/>
                <a:uFillTx/>
                <a:latin typeface="Arial" pitchFamily="-110" charset="0"/>
                <a:ea typeface="ＭＳ Ｐゴシック" pitchFamily="-110" charset="-128"/>
                <a:cs typeface="ＭＳ Ｐゴシック" pitchFamily="-110" charset="-128"/>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100" b="0" i="0" u="none" strike="noStrike" kern="1200" cap="none" spc="0" normalizeH="0" baseline="0" noProof="0" dirty="0">
              <a:ln>
                <a:noFill/>
              </a:ln>
              <a:solidFill>
                <a:schemeClr val="bg2"/>
              </a:solidFill>
              <a:effectLst/>
              <a:uLnTx/>
              <a:uFillTx/>
              <a:latin typeface="Arial" pitchFamily="-110" charset="0"/>
              <a:ea typeface="ＭＳ Ｐゴシック" pitchFamily="-110" charset="-128"/>
              <a:cs typeface="ＭＳ Ｐゴシック" pitchFamily="-110" charset="-128"/>
            </a:endParaRP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 orange">
    <p:spTree>
      <p:nvGrpSpPr>
        <p:cNvPr id="1" name=""/>
        <p:cNvGrpSpPr/>
        <p:nvPr/>
      </p:nvGrpSpPr>
      <p:grpSpPr>
        <a:xfrm>
          <a:off x="0" y="0"/>
          <a:ext cx="0" cy="0"/>
          <a:chOff x="0" y="0"/>
          <a:chExt cx="0" cy="0"/>
        </a:xfrm>
      </p:grpSpPr>
      <p:pic>
        <p:nvPicPr>
          <p:cNvPr id="2" name="Picture 1" descr="Content_orange.jpg"/>
          <p:cNvPicPr>
            <a:picLocks noChangeAspect="1"/>
          </p:cNvPicPr>
          <p:nvPr userDrawn="1"/>
        </p:nvPicPr>
        <p:blipFill>
          <a:blip r:embed="rId2"/>
          <a:stretch>
            <a:fillRect/>
          </a:stretch>
        </p:blipFill>
        <p:spPr>
          <a:xfrm>
            <a:off x="0" y="0"/>
            <a:ext cx="9144000" cy="6858000"/>
          </a:xfrm>
          <a:prstGeom prst="rect">
            <a:avLst/>
          </a:prstGeom>
        </p:spPr>
      </p:pic>
      <p:sp>
        <p:nvSpPr>
          <p:cNvPr id="3" name="Title 1"/>
          <p:cNvSpPr>
            <a:spLocks noGrp="1"/>
          </p:cNvSpPr>
          <p:nvPr>
            <p:ph type="ctrTitle"/>
          </p:nvPr>
        </p:nvSpPr>
        <p:spPr>
          <a:xfrm>
            <a:off x="304800" y="1143000"/>
            <a:ext cx="8534400" cy="838200"/>
          </a:xfrm>
          <a:prstGeom prst="rect">
            <a:avLst/>
          </a:prstGeom>
        </p:spPr>
        <p:txBody>
          <a:bodyPr/>
          <a:lstStyle>
            <a:lvl1pPr algn="l">
              <a:defRPr sz="2600" b="0" baseline="0">
                <a:solidFill>
                  <a:schemeClr val="tx1"/>
                </a:solidFill>
              </a:defRPr>
            </a:lvl1pPr>
          </a:lstStyle>
          <a:p>
            <a:r>
              <a:rPr lang="en-US" dirty="0" smtClean="0"/>
              <a:t>Click to edit Master title style</a:t>
            </a:r>
            <a:endParaRPr lang="en-US" dirty="0"/>
          </a:p>
        </p:txBody>
      </p:sp>
      <p:sp>
        <p:nvSpPr>
          <p:cNvPr id="5" name="Slide Number Placeholder 5"/>
          <p:cNvSpPr txBox="1">
            <a:spLocks/>
          </p:cNvSpPr>
          <p:nvPr userDrawn="1"/>
        </p:nvSpPr>
        <p:spPr>
          <a:xfrm>
            <a:off x="8077200" y="6629400"/>
            <a:ext cx="1066800" cy="228600"/>
          </a:xfrm>
          <a:prstGeom prst="rect">
            <a:avLst/>
          </a:prstGeom>
        </p:spPr>
        <p:txBody>
          <a:bodyPr anchor="ctr"/>
          <a:lstStyle>
            <a:lvl1pPr algn="r">
              <a:defRPr sz="1200"/>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A57B4A3F-CE2C-B94E-83D6-3EAC8E0C22CC}" type="slidenum">
              <a:rPr kumimoji="0" lang="en-US" sz="1100" b="0" i="0" u="none" strike="noStrike" kern="1200" cap="none" spc="0" normalizeH="0" baseline="0" noProof="0" smtClean="0">
                <a:ln>
                  <a:noFill/>
                </a:ln>
                <a:solidFill>
                  <a:schemeClr val="bg2"/>
                </a:solidFill>
                <a:effectLst/>
                <a:uLnTx/>
                <a:uFillTx/>
                <a:latin typeface="Arial" pitchFamily="-110" charset="0"/>
                <a:ea typeface="ＭＳ Ｐゴシック" pitchFamily="-110" charset="-128"/>
                <a:cs typeface="ＭＳ Ｐゴシック" pitchFamily="-110" charset="-128"/>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100" b="0" i="0" u="none" strike="noStrike" kern="1200" cap="none" spc="0" normalizeH="0" baseline="0" noProof="0" dirty="0">
              <a:ln>
                <a:noFill/>
              </a:ln>
              <a:solidFill>
                <a:schemeClr val="bg2"/>
              </a:solidFill>
              <a:effectLst/>
              <a:uLnTx/>
              <a:uFillTx/>
              <a:latin typeface="Arial" pitchFamily="-110" charset="0"/>
              <a:ea typeface="ＭＳ Ｐゴシック" pitchFamily="-110" charset="-128"/>
              <a:cs typeface="ＭＳ Ｐゴシック" pitchFamily="-110" charset="-128"/>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5" r:id="rId2"/>
    <p:sldLayoutId id="2147483668" r:id="rId3"/>
    <p:sldLayoutId id="2147483663" r:id="rId4"/>
    <p:sldLayoutId id="2147483666" r:id="rId5"/>
    <p:sldLayoutId id="2147483669" r:id="rId6"/>
    <p:sldLayoutId id="2147483664" r:id="rId7"/>
    <p:sldLayoutId id="2147483667" r:id="rId8"/>
    <p:sldLayoutId id="2147483670" r:id="rId9"/>
  </p:sldLayoutIdLst>
  <p:transition spd="med">
    <p:fade/>
  </p:transition>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hyperlink" Target="https://www.ohe.state.mn.us/ssl/itr/index.cfm" TargetMode="External"/><Relationship Id="rId4" Type="http://schemas.openxmlformats.org/officeDocument/2006/relationships/hyperlink" Target="https://www.ohe.state.mn.us/SSL/ITRFiles/index.cf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ohe.state.mn.us/SSL/ITRFiles/index.cfm" TargetMode="External"/><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hyperlink" Target="https://www.ohe.state.mn.us/ssl/itr/index.cf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ohe.state.mn.us/SSL/ITRFiles/index.cfm" TargetMode="External"/><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hyperlink" Target="https://www.ohe.state.mn.us/ssl/itr/index.cf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hyperlink" Target="https://www.ohe.state.mn.us/ss/itr/index.cf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ohe.state.mn.us/SSL/ITRFiles/index.cfm" TargetMode="External"/><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hyperlink" Target="https://www.ohe.state.mn.us/SSL/ITRFiles/index.cf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www.ohe.state.mn.us/mPg.cfm?pageID=813"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hyperlink" Target="http://www.heab.state.wi.us/" TargetMode="External"/><Relationship Id="rId4" Type="http://schemas.openxmlformats.org/officeDocument/2006/relationships/hyperlink" Target="http://www.getreadyforcollege.or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ndus.edu/" TargetMode="External"/><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hyperlink" Target="http://www.getreadyforcollege.org/" TargetMode="External"/><Relationship Id="rId4" Type="http://schemas.openxmlformats.org/officeDocument/2006/relationships/hyperlink" Target="http://www.nd.gov/ct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0"/>
          </p:nvPr>
        </p:nvSpPr>
        <p:spPr/>
        <p:txBody>
          <a:bodyPr/>
          <a:lstStyle/>
          <a:p>
            <a:r>
              <a:rPr lang="en-US" dirty="0" smtClean="0"/>
              <a:t>March 1, 2010</a:t>
            </a:r>
          </a:p>
        </p:txBody>
      </p:sp>
      <p:sp>
        <p:nvSpPr>
          <p:cNvPr id="4" name="Title 3"/>
          <p:cNvSpPr>
            <a:spLocks noGrp="1"/>
          </p:cNvSpPr>
          <p:nvPr>
            <p:ph type="ctrTitle"/>
          </p:nvPr>
        </p:nvSpPr>
        <p:spPr/>
        <p:txBody>
          <a:bodyPr/>
          <a:lstStyle/>
          <a:p>
            <a:r>
              <a:rPr lang="en-US" smtClean="0"/>
              <a:t>Overview of Tuition Reciprocity Program</a:t>
            </a:r>
            <a:endParaRPr lang="en-US" dirty="0"/>
          </a:p>
        </p:txBody>
      </p:sp>
      <p:sp>
        <p:nvSpPr>
          <p:cNvPr id="5" name="Subtitle 4"/>
          <p:cNvSpPr>
            <a:spLocks noGrp="1"/>
          </p:cNvSpPr>
          <p:nvPr>
            <p:ph type="subTitle" idx="1"/>
          </p:nvPr>
        </p:nvSpPr>
        <p:spPr/>
        <p:txBody>
          <a:bodyPr/>
          <a:lstStyle/>
          <a:p>
            <a:r>
              <a:rPr lang="en-US" dirty="0" smtClean="0"/>
              <a:t>Policies and Procedures</a:t>
            </a:r>
          </a:p>
          <a:p>
            <a:r>
              <a:rPr lang="en-US" sz="2000" dirty="0" smtClean="0">
                <a:latin typeface="Arial" pitchFamily="34" charset="0"/>
                <a:cs typeface="Arial" pitchFamily="34" charset="0"/>
              </a:rPr>
              <a:t>Webinar Hosted by MnSCU</a:t>
            </a:r>
          </a:p>
          <a:p>
            <a:r>
              <a:rPr lang="en-US" sz="2000" dirty="0" smtClean="0">
                <a:latin typeface="Arial" pitchFamily="34" charset="0"/>
                <a:cs typeface="Arial" pitchFamily="34" charset="0"/>
              </a:rPr>
              <a:t>Presented by Ginny Dodds, OHE</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85800"/>
            <a:ext cx="8534400" cy="990600"/>
          </a:xfrm>
        </p:spPr>
        <p:txBody>
          <a:bodyPr/>
          <a:lstStyle/>
          <a:p>
            <a:r>
              <a:rPr lang="en-US" dirty="0" smtClean="0"/>
              <a:t>How are Students Approved?</a:t>
            </a:r>
            <a:endParaRPr lang="en-US" dirty="0"/>
          </a:p>
        </p:txBody>
      </p:sp>
      <p:pic>
        <p:nvPicPr>
          <p:cNvPr id="4" name="chart"/>
          <p:cNvPicPr>
            <a:picLocks noGrp="1" noChangeAspect="1"/>
          </p:cNvPicPr>
          <p:nvPr>
            <p:ph idx="10"/>
          </p:nvPr>
        </p:nvPicPr>
        <p:blipFill>
          <a:blip r:embed="rId2"/>
          <a:stretch>
            <a:fillRect/>
          </a:stretch>
        </p:blipFill>
        <p:spPr>
          <a:xfrm>
            <a:off x="3802276" y="2671320"/>
            <a:ext cx="2391552" cy="2409400"/>
          </a:xfrm>
          <a:prstGeom prst="rect">
            <a:avLst/>
          </a:prstGeom>
        </p:spPr>
      </p:pic>
      <p:sp>
        <p:nvSpPr>
          <p:cNvPr id="7" name="TextBox 6"/>
          <p:cNvSpPr txBox="1"/>
          <p:nvPr/>
        </p:nvSpPr>
        <p:spPr>
          <a:xfrm>
            <a:off x="4429686" y="3608832"/>
            <a:ext cx="828114" cy="523220"/>
          </a:xfrm>
          <a:prstGeom prst="rect">
            <a:avLst/>
          </a:prstGeom>
          <a:noFill/>
        </p:spPr>
        <p:txBody>
          <a:bodyPr wrap="square" rtlCol="0">
            <a:spAutoFit/>
          </a:bodyPr>
          <a:lstStyle/>
          <a:p>
            <a:r>
              <a:rPr lang="en-US" sz="2800" dirty="0" smtClean="0">
                <a:solidFill>
                  <a:srgbClr val="FFFF00"/>
                </a:solidFill>
                <a:latin typeface="Arial" pitchFamily="34" charset="0"/>
                <a:cs typeface="Arial" pitchFamily="34" charset="0"/>
              </a:rPr>
              <a:t>MN</a:t>
            </a:r>
            <a:endParaRPr lang="en-US" sz="2800" dirty="0">
              <a:solidFill>
                <a:srgbClr val="FFFF00"/>
              </a:solidFill>
              <a:latin typeface="Arial" pitchFamily="34" charset="0"/>
              <a:cs typeface="Arial" pitchFamily="34" charset="0"/>
            </a:endParaRPr>
          </a:p>
        </p:txBody>
      </p:sp>
      <p:sp>
        <p:nvSpPr>
          <p:cNvPr id="9" name="Right Arrow 8"/>
          <p:cNvSpPr/>
          <p:nvPr/>
        </p:nvSpPr>
        <p:spPr>
          <a:xfrm>
            <a:off x="3352800" y="5284223"/>
            <a:ext cx="281940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10" name="Right Arrow 9"/>
          <p:cNvSpPr/>
          <p:nvPr/>
        </p:nvSpPr>
        <p:spPr>
          <a:xfrm rot="10800000">
            <a:off x="2788974" y="2186690"/>
            <a:ext cx="281940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11" name="TextBox 10"/>
          <p:cNvSpPr txBox="1"/>
          <p:nvPr/>
        </p:nvSpPr>
        <p:spPr>
          <a:xfrm>
            <a:off x="6193828" y="1981200"/>
            <a:ext cx="2873971" cy="3539430"/>
          </a:xfrm>
          <a:prstGeom prst="rect">
            <a:avLst/>
          </a:prstGeom>
          <a:noFill/>
        </p:spPr>
        <p:txBody>
          <a:bodyPr wrap="square" rtlCol="0">
            <a:spAutoFit/>
          </a:bodyPr>
          <a:lstStyle/>
          <a:p>
            <a:pPr>
              <a:buFont typeface="Arial" pitchFamily="34" charset="0"/>
              <a:buChar char="•"/>
            </a:pPr>
            <a:r>
              <a:rPr lang="en-US" sz="1400" b="1" dirty="0" smtClean="0">
                <a:latin typeface="Arial" pitchFamily="34" charset="0"/>
                <a:cs typeface="Arial" pitchFamily="34" charset="0"/>
              </a:rPr>
              <a:t>SD residents attending University of MN campuses apply through SD Board of Regents</a:t>
            </a:r>
          </a:p>
          <a:p>
            <a:pPr lvl="1">
              <a:buFont typeface="Arial" pitchFamily="34" charset="0"/>
              <a:buChar char="•"/>
            </a:pPr>
            <a:r>
              <a:rPr lang="en-US" sz="1400" b="1" dirty="0" smtClean="0">
                <a:latin typeface="Arial" pitchFamily="34" charset="0"/>
                <a:cs typeface="Arial" pitchFamily="34" charset="0"/>
              </a:rPr>
              <a:t>Mail paper application to SD Board of Regents</a:t>
            </a:r>
          </a:p>
          <a:p>
            <a:pPr lvl="1"/>
            <a:endParaRPr lang="en-US" sz="1400" b="1" dirty="0" smtClean="0">
              <a:latin typeface="Arial" pitchFamily="34" charset="0"/>
              <a:cs typeface="Arial" pitchFamily="34" charset="0"/>
            </a:endParaRPr>
          </a:p>
          <a:p>
            <a:pPr>
              <a:buFont typeface="Arial" pitchFamily="34" charset="0"/>
              <a:buChar char="•"/>
            </a:pPr>
            <a:r>
              <a:rPr lang="en-US" sz="1400" b="1" dirty="0" smtClean="0">
                <a:latin typeface="Arial" pitchFamily="34" charset="0"/>
                <a:cs typeface="Arial" pitchFamily="34" charset="0"/>
              </a:rPr>
              <a:t>Once approved by SD, student automatically renewed for future years at U of M if student earned credits in prior year</a:t>
            </a:r>
          </a:p>
          <a:p>
            <a:endParaRPr lang="en-US" sz="1400" b="1" dirty="0" smtClean="0">
              <a:latin typeface="Arial" pitchFamily="34" charset="0"/>
              <a:cs typeface="Arial" pitchFamily="34" charset="0"/>
            </a:endParaRPr>
          </a:p>
          <a:p>
            <a:pPr>
              <a:buFont typeface="Arial" pitchFamily="34" charset="0"/>
              <a:buChar char="•"/>
            </a:pPr>
            <a:r>
              <a:rPr lang="en-US" sz="1400" b="1" dirty="0" smtClean="0">
                <a:latin typeface="Arial" pitchFamily="34" charset="0"/>
                <a:cs typeface="Arial" pitchFamily="34" charset="0"/>
              </a:rPr>
              <a:t>SD residents attending MnSCU universities and colleges apply directly to MnSCU campus</a:t>
            </a:r>
          </a:p>
          <a:p>
            <a:pPr>
              <a:buFont typeface="Arial" pitchFamily="34" charset="0"/>
              <a:buChar char="•"/>
            </a:pPr>
            <a:endParaRPr lang="en-US" sz="1400" b="1" dirty="0" smtClean="0"/>
          </a:p>
        </p:txBody>
      </p:sp>
      <p:sp>
        <p:nvSpPr>
          <p:cNvPr id="12" name="TextBox 11"/>
          <p:cNvSpPr txBox="1"/>
          <p:nvPr/>
        </p:nvSpPr>
        <p:spPr>
          <a:xfrm>
            <a:off x="304801" y="2186690"/>
            <a:ext cx="2404042" cy="954107"/>
          </a:xfrm>
          <a:prstGeom prst="rect">
            <a:avLst/>
          </a:prstGeom>
          <a:noFill/>
        </p:spPr>
        <p:txBody>
          <a:bodyPr wrap="square" rtlCol="0">
            <a:spAutoFit/>
          </a:bodyPr>
          <a:lstStyle/>
          <a:p>
            <a:pPr>
              <a:buFont typeface="Arial" pitchFamily="34" charset="0"/>
              <a:buChar char="•"/>
            </a:pPr>
            <a:r>
              <a:rPr lang="en-US" sz="1400" b="1" dirty="0" smtClean="0">
                <a:latin typeface="+mj-lt"/>
              </a:rPr>
              <a:t>MN residents attending SD universities and colleges apply directly to SD campus</a:t>
            </a:r>
          </a:p>
        </p:txBody>
      </p:sp>
      <p:pic>
        <p:nvPicPr>
          <p:cNvPr id="15" name="chart"/>
          <p:cNvPicPr>
            <a:picLocks noChangeAspect="1"/>
          </p:cNvPicPr>
          <p:nvPr/>
        </p:nvPicPr>
        <p:blipFill>
          <a:blip r:embed="rId3"/>
          <a:stretch>
            <a:fillRect/>
          </a:stretch>
        </p:blipFill>
        <p:spPr>
          <a:xfrm>
            <a:off x="2708842" y="4051512"/>
            <a:ext cx="2209800" cy="1373202"/>
          </a:xfrm>
          <a:prstGeom prst="rect">
            <a:avLst/>
          </a:prstGeom>
        </p:spPr>
      </p:pic>
      <p:sp>
        <p:nvSpPr>
          <p:cNvPr id="16" name="TextBox 15"/>
          <p:cNvSpPr txBox="1"/>
          <p:nvPr/>
        </p:nvSpPr>
        <p:spPr>
          <a:xfrm>
            <a:off x="3352800" y="4419600"/>
            <a:ext cx="914400" cy="523220"/>
          </a:xfrm>
          <a:prstGeom prst="rect">
            <a:avLst/>
          </a:prstGeom>
          <a:noFill/>
        </p:spPr>
        <p:txBody>
          <a:bodyPr wrap="square" rtlCol="0">
            <a:spAutoFit/>
          </a:bodyPr>
          <a:lstStyle/>
          <a:p>
            <a:r>
              <a:rPr lang="en-US" sz="2800" dirty="0" smtClean="0">
                <a:solidFill>
                  <a:schemeClr val="accent6">
                    <a:lumMod val="50000"/>
                  </a:schemeClr>
                </a:solidFill>
                <a:latin typeface="Arial" pitchFamily="34" charset="0"/>
                <a:cs typeface="Arial" pitchFamily="34" charset="0"/>
              </a:rPr>
              <a:t>SD</a:t>
            </a:r>
            <a:endParaRPr lang="en-US" sz="2800" dirty="0">
              <a:solidFill>
                <a:schemeClr val="accent6">
                  <a:lumMod val="50000"/>
                </a:schemeClr>
              </a:solidFill>
              <a:latin typeface="Arial" pitchFamily="34" charset="0"/>
              <a:cs typeface="Arial" pitchFamily="34" charset="0"/>
            </a:endParaRPr>
          </a:p>
        </p:txBody>
      </p:sp>
      <p:sp>
        <p:nvSpPr>
          <p:cNvPr id="13" name="TextBox 12"/>
          <p:cNvSpPr txBox="1"/>
          <p:nvPr/>
        </p:nvSpPr>
        <p:spPr>
          <a:xfrm>
            <a:off x="2550184" y="6091167"/>
            <a:ext cx="4467890" cy="369332"/>
          </a:xfrm>
          <a:prstGeom prst="rect">
            <a:avLst/>
          </a:prstGeom>
          <a:noFill/>
        </p:spPr>
        <p:txBody>
          <a:bodyPr wrap="none" rtlCol="0">
            <a:spAutoFit/>
          </a:bodyPr>
          <a:lstStyle/>
          <a:p>
            <a:r>
              <a:rPr lang="en-US" b="1" dirty="0" smtClean="0">
                <a:latin typeface="+mj-lt"/>
              </a:rPr>
              <a:t>Application deadline is last day of term</a:t>
            </a:r>
            <a:endParaRPr lang="en-US" b="1" dirty="0">
              <a:latin typeface="+mj-lt"/>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85800"/>
            <a:ext cx="8534400" cy="990600"/>
          </a:xfrm>
        </p:spPr>
        <p:txBody>
          <a:bodyPr/>
          <a:lstStyle/>
          <a:p>
            <a:r>
              <a:rPr lang="en-US" dirty="0" smtClean="0"/>
              <a:t>How are Campuses Notified of</a:t>
            </a:r>
            <a:br>
              <a:rPr lang="en-US" dirty="0" smtClean="0"/>
            </a:br>
            <a:r>
              <a:rPr lang="en-US" dirty="0" smtClean="0"/>
              <a:t>Approvals?</a:t>
            </a:r>
            <a:endParaRPr lang="en-US" dirty="0"/>
          </a:p>
        </p:txBody>
      </p:sp>
      <p:pic>
        <p:nvPicPr>
          <p:cNvPr id="4" name="chart"/>
          <p:cNvPicPr>
            <a:picLocks noGrp="1" noChangeAspect="1"/>
          </p:cNvPicPr>
          <p:nvPr>
            <p:ph idx="10"/>
          </p:nvPr>
        </p:nvPicPr>
        <p:blipFill>
          <a:blip r:embed="rId2"/>
          <a:stretch>
            <a:fillRect/>
          </a:stretch>
        </p:blipFill>
        <p:spPr>
          <a:xfrm>
            <a:off x="3048000" y="2313432"/>
            <a:ext cx="2391552" cy="2409400"/>
          </a:xfrm>
          <a:prstGeom prst="rect">
            <a:avLst/>
          </a:prstGeom>
        </p:spPr>
      </p:pic>
      <p:pic>
        <p:nvPicPr>
          <p:cNvPr id="5" name="chart"/>
          <p:cNvPicPr>
            <a:picLocks noChangeAspect="1"/>
          </p:cNvPicPr>
          <p:nvPr/>
        </p:nvPicPr>
        <p:blipFill>
          <a:blip r:embed="rId3"/>
          <a:stretch>
            <a:fillRect/>
          </a:stretch>
        </p:blipFill>
        <p:spPr>
          <a:xfrm>
            <a:off x="3429001" y="3379589"/>
            <a:ext cx="2438399" cy="2438400"/>
          </a:xfrm>
          <a:prstGeom prst="rect">
            <a:avLst/>
          </a:prstGeom>
        </p:spPr>
      </p:pic>
      <p:sp>
        <p:nvSpPr>
          <p:cNvPr id="7" name="TextBox 6"/>
          <p:cNvSpPr txBox="1"/>
          <p:nvPr/>
        </p:nvSpPr>
        <p:spPr>
          <a:xfrm>
            <a:off x="3374429" y="2971800"/>
            <a:ext cx="744114" cy="523220"/>
          </a:xfrm>
          <a:prstGeom prst="rect">
            <a:avLst/>
          </a:prstGeom>
          <a:noFill/>
        </p:spPr>
        <p:txBody>
          <a:bodyPr wrap="none" rtlCol="0">
            <a:spAutoFit/>
          </a:bodyPr>
          <a:lstStyle/>
          <a:p>
            <a:r>
              <a:rPr lang="en-US" sz="2800" dirty="0" smtClean="0">
                <a:solidFill>
                  <a:schemeClr val="accent3">
                    <a:lumMod val="60000"/>
                    <a:lumOff val="40000"/>
                  </a:schemeClr>
                </a:solidFill>
                <a:latin typeface="Arial" pitchFamily="34" charset="0"/>
                <a:cs typeface="Arial" pitchFamily="34" charset="0"/>
              </a:rPr>
              <a:t>MN</a:t>
            </a:r>
            <a:endParaRPr lang="en-US" sz="2800" dirty="0">
              <a:solidFill>
                <a:schemeClr val="accent3">
                  <a:lumMod val="60000"/>
                  <a:lumOff val="40000"/>
                </a:schemeClr>
              </a:solidFill>
              <a:latin typeface="Arial" pitchFamily="34" charset="0"/>
              <a:cs typeface="Arial" pitchFamily="34" charset="0"/>
            </a:endParaRPr>
          </a:p>
        </p:txBody>
      </p:sp>
      <p:sp>
        <p:nvSpPr>
          <p:cNvPr id="8" name="TextBox 7"/>
          <p:cNvSpPr txBox="1"/>
          <p:nvPr/>
        </p:nvSpPr>
        <p:spPr>
          <a:xfrm>
            <a:off x="4495800" y="4244846"/>
            <a:ext cx="774686" cy="523220"/>
          </a:xfrm>
          <a:prstGeom prst="rect">
            <a:avLst/>
          </a:prstGeom>
          <a:noFill/>
        </p:spPr>
        <p:txBody>
          <a:bodyPr wrap="square" rtlCol="0">
            <a:spAutoFit/>
          </a:bodyPr>
          <a:lstStyle/>
          <a:p>
            <a:r>
              <a:rPr lang="en-US" sz="2800" dirty="0" smtClean="0">
                <a:solidFill>
                  <a:schemeClr val="accent6">
                    <a:lumMod val="50000"/>
                  </a:schemeClr>
                </a:solidFill>
                <a:latin typeface="Arial" pitchFamily="34" charset="0"/>
                <a:cs typeface="Arial" pitchFamily="34" charset="0"/>
              </a:rPr>
              <a:t>WI</a:t>
            </a:r>
            <a:endParaRPr lang="en-US" sz="2800" dirty="0">
              <a:solidFill>
                <a:schemeClr val="accent6">
                  <a:lumMod val="50000"/>
                </a:schemeClr>
              </a:solidFill>
              <a:latin typeface="Arial" pitchFamily="34" charset="0"/>
              <a:cs typeface="Arial" pitchFamily="34" charset="0"/>
            </a:endParaRPr>
          </a:p>
        </p:txBody>
      </p:sp>
      <p:sp>
        <p:nvSpPr>
          <p:cNvPr id="9" name="Right Arrow 8"/>
          <p:cNvSpPr/>
          <p:nvPr/>
        </p:nvSpPr>
        <p:spPr>
          <a:xfrm>
            <a:off x="3048000" y="1828800"/>
            <a:ext cx="281940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10" name="Right Arrow 9"/>
          <p:cNvSpPr/>
          <p:nvPr/>
        </p:nvSpPr>
        <p:spPr>
          <a:xfrm rot="10800000">
            <a:off x="2708843" y="5817989"/>
            <a:ext cx="281940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11" name="TextBox 10"/>
          <p:cNvSpPr txBox="1"/>
          <p:nvPr/>
        </p:nvSpPr>
        <p:spPr>
          <a:xfrm>
            <a:off x="5867400" y="1828800"/>
            <a:ext cx="3200400" cy="4601260"/>
          </a:xfrm>
          <a:prstGeom prst="rect">
            <a:avLst/>
          </a:prstGeom>
          <a:noFill/>
        </p:spPr>
        <p:txBody>
          <a:bodyPr wrap="square" rtlCol="0">
            <a:spAutoFit/>
          </a:bodyPr>
          <a:lstStyle/>
          <a:p>
            <a:pPr>
              <a:buFont typeface="Arial" pitchFamily="34" charset="0"/>
              <a:buChar char="•"/>
            </a:pPr>
            <a:r>
              <a:rPr lang="en-US" sz="1400" b="1" dirty="0" smtClean="0">
                <a:latin typeface="Arial" pitchFamily="34" charset="0"/>
                <a:cs typeface="Arial" pitchFamily="34" charset="0"/>
              </a:rPr>
              <a:t>WI colleges and universities receive eligibility reports from MN  Office of Higher Education (OHE)</a:t>
            </a:r>
          </a:p>
          <a:p>
            <a:pPr>
              <a:buFont typeface="Arial" pitchFamily="34" charset="0"/>
              <a:buChar char="•"/>
            </a:pPr>
            <a:endParaRPr lang="en-US" sz="1400" b="1" dirty="0" smtClean="0">
              <a:latin typeface="Arial" pitchFamily="34" charset="0"/>
              <a:cs typeface="Arial" pitchFamily="34" charset="0"/>
            </a:endParaRPr>
          </a:p>
          <a:p>
            <a:pPr>
              <a:buFont typeface="Arial" pitchFamily="34" charset="0"/>
              <a:buChar char="•"/>
            </a:pPr>
            <a:r>
              <a:rPr lang="en-US" sz="1400" b="1" dirty="0" smtClean="0">
                <a:latin typeface="Arial" pitchFamily="34" charset="0"/>
                <a:cs typeface="Arial" pitchFamily="34" charset="0"/>
              </a:rPr>
              <a:t>Some WI colleges and universities receive downloadable eligibility data in electronic format</a:t>
            </a:r>
          </a:p>
          <a:p>
            <a:pPr lvl="1">
              <a:buFont typeface="Arial" pitchFamily="34" charset="0"/>
              <a:buChar char="•"/>
            </a:pPr>
            <a:r>
              <a:rPr lang="en-US" sz="1200" b="1" dirty="0" smtClean="0">
                <a:latin typeface="Arial" pitchFamily="34" charset="0"/>
                <a:cs typeface="Arial" pitchFamily="34" charset="0"/>
              </a:rPr>
              <a:t>UW </a:t>
            </a:r>
            <a:r>
              <a:rPr lang="en-US" sz="1200" b="1" dirty="0" err="1" smtClean="0">
                <a:latin typeface="Arial" pitchFamily="34" charset="0"/>
                <a:cs typeface="Arial" pitchFamily="34" charset="0"/>
              </a:rPr>
              <a:t>LaCrosse</a:t>
            </a:r>
            <a:endParaRPr lang="en-US" sz="1200" b="1" dirty="0" smtClean="0">
              <a:latin typeface="Arial" pitchFamily="34" charset="0"/>
              <a:cs typeface="Arial" pitchFamily="34" charset="0"/>
            </a:endParaRPr>
          </a:p>
          <a:p>
            <a:pPr lvl="1">
              <a:buFont typeface="Arial" pitchFamily="34" charset="0"/>
              <a:buChar char="•"/>
            </a:pPr>
            <a:r>
              <a:rPr lang="en-US" sz="1200" b="1" dirty="0" smtClean="0">
                <a:latin typeface="Arial" pitchFamily="34" charset="0"/>
                <a:cs typeface="Arial" pitchFamily="34" charset="0"/>
              </a:rPr>
              <a:t>UW Madison</a:t>
            </a:r>
          </a:p>
          <a:p>
            <a:pPr lvl="1">
              <a:buFont typeface="Arial" pitchFamily="34" charset="0"/>
              <a:buChar char="•"/>
            </a:pPr>
            <a:r>
              <a:rPr lang="en-US" sz="1200" b="1" dirty="0" smtClean="0">
                <a:latin typeface="Arial" pitchFamily="34" charset="0"/>
                <a:cs typeface="Arial" pitchFamily="34" charset="0"/>
              </a:rPr>
              <a:t>UW River Falls</a:t>
            </a:r>
          </a:p>
          <a:p>
            <a:pPr lvl="1">
              <a:buFont typeface="Arial" pitchFamily="34" charset="0"/>
              <a:buChar char="•"/>
            </a:pPr>
            <a:r>
              <a:rPr lang="en-US" sz="1200" b="1" dirty="0" smtClean="0">
                <a:latin typeface="Arial" pitchFamily="34" charset="0"/>
                <a:cs typeface="Arial" pitchFamily="34" charset="0"/>
              </a:rPr>
              <a:t>UW Superior</a:t>
            </a:r>
          </a:p>
          <a:p>
            <a:pPr>
              <a:buFont typeface="Arial" pitchFamily="34" charset="0"/>
              <a:buChar char="•"/>
            </a:pPr>
            <a:r>
              <a:rPr lang="en-US" sz="1000" b="1" dirty="0" smtClean="0">
                <a:solidFill>
                  <a:schemeClr val="accent3">
                    <a:lumMod val="50000"/>
                  </a:schemeClr>
                </a:solidFill>
                <a:latin typeface="Arial" pitchFamily="34" charset="0"/>
                <a:cs typeface="Arial" pitchFamily="34" charset="0"/>
                <a:hlinkClick r:id="rId4"/>
              </a:rPr>
              <a:t>https://www.ohe.state.mn.us/SSL/ITRFiles/index.cfm</a:t>
            </a:r>
            <a:endParaRPr lang="en-US" sz="1000" b="1" dirty="0" smtClean="0">
              <a:solidFill>
                <a:schemeClr val="accent3">
                  <a:lumMod val="50000"/>
                </a:schemeClr>
              </a:solidFill>
              <a:latin typeface="Arial" pitchFamily="34" charset="0"/>
              <a:cs typeface="Arial" pitchFamily="34" charset="0"/>
            </a:endParaRPr>
          </a:p>
          <a:p>
            <a:pPr lvl="1"/>
            <a:endParaRPr lang="en-US" sz="1200" b="1" dirty="0" smtClean="0">
              <a:latin typeface="Arial" pitchFamily="34" charset="0"/>
              <a:cs typeface="Arial" pitchFamily="34" charset="0"/>
            </a:endParaRPr>
          </a:p>
          <a:p>
            <a:pPr>
              <a:buFont typeface="Arial" pitchFamily="34" charset="0"/>
              <a:buChar char="•"/>
            </a:pPr>
            <a:r>
              <a:rPr lang="en-US" sz="1400" b="1" dirty="0" smtClean="0">
                <a:latin typeface="Arial" pitchFamily="34" charset="0"/>
                <a:cs typeface="Arial" pitchFamily="34" charset="0"/>
              </a:rPr>
              <a:t>WI colleges and universities can also use OHE web student look-up screen:</a:t>
            </a:r>
          </a:p>
          <a:p>
            <a:pPr>
              <a:buFont typeface="Arial" pitchFamily="34" charset="0"/>
              <a:buChar char="•"/>
            </a:pPr>
            <a:r>
              <a:rPr lang="en-US" sz="1050" b="1" dirty="0" smtClean="0">
                <a:solidFill>
                  <a:schemeClr val="accent3">
                    <a:lumMod val="50000"/>
                  </a:schemeClr>
                </a:solidFill>
                <a:latin typeface="Arial" pitchFamily="34" charset="0"/>
                <a:cs typeface="Arial" pitchFamily="34" charset="0"/>
                <a:hlinkClick r:id="rId5"/>
              </a:rPr>
              <a:t>https://www.ohe.state.mn.us/ssl/itr/index.cfm</a:t>
            </a:r>
            <a:endParaRPr lang="en-US" sz="1050" b="1" dirty="0" smtClean="0">
              <a:solidFill>
                <a:schemeClr val="accent3">
                  <a:lumMod val="50000"/>
                </a:schemeClr>
              </a:solidFill>
              <a:latin typeface="Arial" pitchFamily="34" charset="0"/>
              <a:cs typeface="Arial" pitchFamily="34" charset="0"/>
            </a:endParaRPr>
          </a:p>
          <a:p>
            <a:pPr>
              <a:buFont typeface="Arial" pitchFamily="34" charset="0"/>
              <a:buChar char="•"/>
            </a:pPr>
            <a:endParaRPr lang="en-US" sz="1050" b="1" dirty="0" smtClean="0">
              <a:solidFill>
                <a:schemeClr val="accent3">
                  <a:lumMod val="50000"/>
                </a:schemeClr>
              </a:solidFill>
              <a:latin typeface="Arial" pitchFamily="34" charset="0"/>
              <a:cs typeface="Arial" pitchFamily="34" charset="0"/>
            </a:endParaRPr>
          </a:p>
          <a:p>
            <a:pPr>
              <a:buFont typeface="Arial" pitchFamily="34" charset="0"/>
              <a:buChar char="•"/>
            </a:pPr>
            <a:r>
              <a:rPr lang="en-US" sz="1400" b="1" dirty="0" smtClean="0">
                <a:latin typeface="Arial" pitchFamily="34" charset="0"/>
                <a:cs typeface="Arial" pitchFamily="34" charset="0"/>
              </a:rPr>
              <a:t>WI technical colleges approve MN residents on campus, so don’t need eligibility reports</a:t>
            </a:r>
          </a:p>
        </p:txBody>
      </p:sp>
      <p:sp>
        <p:nvSpPr>
          <p:cNvPr id="12" name="TextBox 11"/>
          <p:cNvSpPr txBox="1"/>
          <p:nvPr/>
        </p:nvSpPr>
        <p:spPr>
          <a:xfrm>
            <a:off x="178955" y="3059799"/>
            <a:ext cx="3195474" cy="1815882"/>
          </a:xfrm>
          <a:prstGeom prst="rect">
            <a:avLst/>
          </a:prstGeom>
          <a:noFill/>
        </p:spPr>
        <p:txBody>
          <a:bodyPr wrap="square" rtlCol="0">
            <a:spAutoFit/>
          </a:bodyPr>
          <a:lstStyle/>
          <a:p>
            <a:pPr>
              <a:buFont typeface="Arial" pitchFamily="34" charset="0"/>
              <a:buChar char="•"/>
            </a:pPr>
            <a:r>
              <a:rPr lang="en-US" sz="1400" b="1" dirty="0" smtClean="0">
                <a:latin typeface="Arial" pitchFamily="34" charset="0"/>
                <a:cs typeface="Arial" pitchFamily="34" charset="0"/>
              </a:rPr>
              <a:t>MN colleges and universities receive eligibility reports from Wisconsin Higher Educational </a:t>
            </a:r>
          </a:p>
          <a:p>
            <a:r>
              <a:rPr lang="en-US" sz="1400" b="1" dirty="0" smtClean="0">
                <a:latin typeface="Arial" pitchFamily="34" charset="0"/>
                <a:cs typeface="Arial" pitchFamily="34" charset="0"/>
              </a:rPr>
              <a:t>Aids Board (HEAB)</a:t>
            </a:r>
          </a:p>
          <a:p>
            <a:endParaRPr lang="en-US" sz="1400" b="1" dirty="0" smtClean="0">
              <a:latin typeface="Arial" pitchFamily="34" charset="0"/>
              <a:cs typeface="Arial" pitchFamily="34" charset="0"/>
            </a:endParaRPr>
          </a:p>
          <a:p>
            <a:pPr>
              <a:buFont typeface="Arial" pitchFamily="34" charset="0"/>
              <a:buChar char="•"/>
            </a:pPr>
            <a:r>
              <a:rPr lang="en-US" sz="1400" b="1" dirty="0" smtClean="0">
                <a:latin typeface="Arial" pitchFamily="34" charset="0"/>
                <a:cs typeface="Arial" pitchFamily="34" charset="0"/>
              </a:rPr>
              <a:t>MN stand-alone technical colleges approve WI residents on campus, so don’t need eligibility reports</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85800"/>
            <a:ext cx="8534400" cy="990600"/>
          </a:xfrm>
        </p:spPr>
        <p:txBody>
          <a:bodyPr/>
          <a:lstStyle/>
          <a:p>
            <a:r>
              <a:rPr lang="en-US" dirty="0" smtClean="0"/>
              <a:t>How are Campuses Notified of</a:t>
            </a:r>
            <a:br>
              <a:rPr lang="en-US" dirty="0" smtClean="0"/>
            </a:br>
            <a:r>
              <a:rPr lang="en-US" dirty="0" smtClean="0"/>
              <a:t>Approvals?</a:t>
            </a:r>
            <a:endParaRPr lang="en-US" dirty="0"/>
          </a:p>
        </p:txBody>
      </p:sp>
      <p:pic>
        <p:nvPicPr>
          <p:cNvPr id="4" name="chart"/>
          <p:cNvPicPr>
            <a:picLocks noGrp="1" noChangeAspect="1"/>
          </p:cNvPicPr>
          <p:nvPr>
            <p:ph idx="10"/>
          </p:nvPr>
        </p:nvPicPr>
        <p:blipFill>
          <a:blip r:embed="rId2"/>
          <a:stretch>
            <a:fillRect/>
          </a:stretch>
        </p:blipFill>
        <p:spPr>
          <a:xfrm>
            <a:off x="5774729" y="2265589"/>
            <a:ext cx="2391552" cy="2409400"/>
          </a:xfrm>
          <a:prstGeom prst="rect">
            <a:avLst/>
          </a:prstGeom>
        </p:spPr>
      </p:pic>
      <p:sp>
        <p:nvSpPr>
          <p:cNvPr id="7" name="TextBox 6"/>
          <p:cNvSpPr txBox="1"/>
          <p:nvPr/>
        </p:nvSpPr>
        <p:spPr>
          <a:xfrm>
            <a:off x="6257343" y="3208679"/>
            <a:ext cx="744114" cy="523220"/>
          </a:xfrm>
          <a:prstGeom prst="rect">
            <a:avLst/>
          </a:prstGeom>
          <a:noFill/>
        </p:spPr>
        <p:txBody>
          <a:bodyPr wrap="none" rtlCol="0">
            <a:spAutoFit/>
          </a:bodyPr>
          <a:lstStyle/>
          <a:p>
            <a:r>
              <a:rPr lang="en-US" sz="2800" dirty="0" smtClean="0">
                <a:solidFill>
                  <a:schemeClr val="accent2">
                    <a:lumMod val="50000"/>
                  </a:schemeClr>
                </a:solidFill>
                <a:latin typeface="Arial" pitchFamily="34" charset="0"/>
                <a:cs typeface="Arial" pitchFamily="34" charset="0"/>
              </a:rPr>
              <a:t>MN</a:t>
            </a:r>
            <a:endParaRPr lang="en-US" sz="2800" dirty="0">
              <a:solidFill>
                <a:schemeClr val="accent2">
                  <a:lumMod val="50000"/>
                </a:schemeClr>
              </a:solidFill>
              <a:latin typeface="Arial" pitchFamily="34" charset="0"/>
              <a:cs typeface="Arial" pitchFamily="34" charset="0"/>
            </a:endParaRPr>
          </a:p>
        </p:txBody>
      </p:sp>
      <p:sp>
        <p:nvSpPr>
          <p:cNvPr id="9" name="Right Arrow 8"/>
          <p:cNvSpPr/>
          <p:nvPr/>
        </p:nvSpPr>
        <p:spPr>
          <a:xfrm>
            <a:off x="4114800" y="4674989"/>
            <a:ext cx="281940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10" name="Right Arrow 9"/>
          <p:cNvSpPr/>
          <p:nvPr/>
        </p:nvSpPr>
        <p:spPr>
          <a:xfrm rot="10800000">
            <a:off x="3942539" y="1701900"/>
            <a:ext cx="281940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13" name="TextBox 12"/>
          <p:cNvSpPr txBox="1"/>
          <p:nvPr/>
        </p:nvSpPr>
        <p:spPr>
          <a:xfrm>
            <a:off x="457200" y="2186532"/>
            <a:ext cx="3200400" cy="3831818"/>
          </a:xfrm>
          <a:prstGeom prst="rect">
            <a:avLst/>
          </a:prstGeom>
          <a:noFill/>
        </p:spPr>
        <p:txBody>
          <a:bodyPr wrap="square" rtlCol="0">
            <a:spAutoFit/>
          </a:bodyPr>
          <a:lstStyle/>
          <a:p>
            <a:pPr>
              <a:buFont typeface="Arial" pitchFamily="34" charset="0"/>
              <a:buChar char="•"/>
            </a:pPr>
            <a:r>
              <a:rPr lang="en-US" sz="1400" b="1" dirty="0" smtClean="0">
                <a:latin typeface="Arial" pitchFamily="34" charset="0"/>
                <a:cs typeface="Arial" pitchFamily="34" charset="0"/>
              </a:rPr>
              <a:t>ND and MN colleges and universities receive eligibility reports from MN  Office of Higher Education </a:t>
            </a:r>
          </a:p>
          <a:p>
            <a:pPr>
              <a:buFont typeface="Arial" pitchFamily="34" charset="0"/>
              <a:buChar char="•"/>
            </a:pPr>
            <a:endParaRPr lang="en-US" sz="1400" b="1" dirty="0" smtClean="0">
              <a:latin typeface="Arial" pitchFamily="34" charset="0"/>
              <a:cs typeface="Arial" pitchFamily="34" charset="0"/>
            </a:endParaRPr>
          </a:p>
          <a:p>
            <a:pPr>
              <a:buFont typeface="Arial" pitchFamily="34" charset="0"/>
              <a:buChar char="•"/>
            </a:pPr>
            <a:r>
              <a:rPr lang="en-US" sz="1400" b="1" dirty="0" smtClean="0">
                <a:latin typeface="Arial" pitchFamily="34" charset="0"/>
                <a:cs typeface="Arial" pitchFamily="34" charset="0"/>
              </a:rPr>
              <a:t>Some MN colleges and universities receive downloadable eligibility data in electronic format</a:t>
            </a:r>
          </a:p>
          <a:p>
            <a:pPr lvl="1">
              <a:buFont typeface="Arial" pitchFamily="34" charset="0"/>
              <a:buChar char="•"/>
            </a:pPr>
            <a:endParaRPr lang="en-US" sz="1200" b="1" dirty="0" smtClean="0">
              <a:latin typeface="Arial" pitchFamily="34" charset="0"/>
              <a:cs typeface="Arial" pitchFamily="34" charset="0"/>
            </a:endParaRPr>
          </a:p>
          <a:p>
            <a:pPr lvl="1">
              <a:buFont typeface="Arial" pitchFamily="34" charset="0"/>
              <a:buChar char="•"/>
            </a:pPr>
            <a:r>
              <a:rPr lang="en-US" sz="1200" b="1" dirty="0" smtClean="0">
                <a:latin typeface="Arial" pitchFamily="34" charset="0"/>
                <a:cs typeface="Arial" pitchFamily="34" charset="0"/>
              </a:rPr>
              <a:t>MN State CC &amp; TC</a:t>
            </a:r>
          </a:p>
          <a:p>
            <a:pPr lvl="1">
              <a:buFont typeface="Arial" pitchFamily="34" charset="0"/>
              <a:buChar char="•"/>
            </a:pPr>
            <a:r>
              <a:rPr lang="en-US" sz="1200" b="1" dirty="0" smtClean="0">
                <a:latin typeface="Arial" pitchFamily="34" charset="0"/>
                <a:cs typeface="Arial" pitchFamily="34" charset="0"/>
              </a:rPr>
              <a:t>University of MN</a:t>
            </a:r>
          </a:p>
          <a:p>
            <a:pPr>
              <a:buFont typeface="Arial" pitchFamily="34" charset="0"/>
              <a:buChar char="•"/>
            </a:pPr>
            <a:r>
              <a:rPr lang="en-US" sz="1000" b="1" dirty="0" smtClean="0">
                <a:solidFill>
                  <a:schemeClr val="accent3">
                    <a:lumMod val="50000"/>
                  </a:schemeClr>
                </a:solidFill>
                <a:latin typeface="Arial" pitchFamily="34" charset="0"/>
                <a:cs typeface="Arial" pitchFamily="34" charset="0"/>
                <a:hlinkClick r:id="rId3"/>
              </a:rPr>
              <a:t>https://www.ohe.state.mn.us/SSL/ITRFiles/index.cfm</a:t>
            </a:r>
            <a:endParaRPr lang="en-US" sz="1000" b="1" dirty="0" smtClean="0">
              <a:solidFill>
                <a:schemeClr val="accent3">
                  <a:lumMod val="50000"/>
                </a:schemeClr>
              </a:solidFill>
              <a:latin typeface="Arial" pitchFamily="34" charset="0"/>
              <a:cs typeface="Arial" pitchFamily="34" charset="0"/>
            </a:endParaRPr>
          </a:p>
          <a:p>
            <a:pPr lvl="1"/>
            <a:endParaRPr lang="en-US" sz="1200" b="1" dirty="0" smtClean="0">
              <a:latin typeface="Arial" pitchFamily="34" charset="0"/>
              <a:cs typeface="Arial" pitchFamily="34" charset="0"/>
            </a:endParaRPr>
          </a:p>
          <a:p>
            <a:pPr>
              <a:buFont typeface="Arial" pitchFamily="34" charset="0"/>
              <a:buChar char="•"/>
            </a:pPr>
            <a:r>
              <a:rPr lang="en-US" sz="1400" b="1" dirty="0" smtClean="0">
                <a:latin typeface="Arial" pitchFamily="34" charset="0"/>
                <a:cs typeface="Arial" pitchFamily="34" charset="0"/>
              </a:rPr>
              <a:t>ND and MN colleges and universities can also use OHE  student look-up screen:</a:t>
            </a:r>
          </a:p>
          <a:p>
            <a:pPr>
              <a:buFont typeface="Arial" pitchFamily="34" charset="0"/>
              <a:buChar char="•"/>
            </a:pPr>
            <a:r>
              <a:rPr lang="en-US" sz="1050" b="1" dirty="0" smtClean="0">
                <a:solidFill>
                  <a:schemeClr val="accent3">
                    <a:lumMod val="50000"/>
                  </a:schemeClr>
                </a:solidFill>
                <a:latin typeface="Arial" pitchFamily="34" charset="0"/>
                <a:cs typeface="Arial" pitchFamily="34" charset="0"/>
                <a:hlinkClick r:id="rId4"/>
              </a:rPr>
              <a:t>https://www.ohe.state.mn.us/ssl/itr/index.cfm</a:t>
            </a:r>
            <a:endParaRPr lang="en-US" sz="1050" b="1" dirty="0" smtClean="0">
              <a:solidFill>
                <a:schemeClr val="accent3">
                  <a:lumMod val="50000"/>
                </a:schemeClr>
              </a:solidFill>
              <a:latin typeface="Arial" pitchFamily="34" charset="0"/>
              <a:cs typeface="Arial" pitchFamily="34" charset="0"/>
            </a:endParaRPr>
          </a:p>
          <a:p>
            <a:pPr>
              <a:buFont typeface="Arial" pitchFamily="34" charset="0"/>
              <a:buChar char="•"/>
            </a:pPr>
            <a:endParaRPr lang="en-US" sz="1050" b="1" dirty="0" smtClean="0">
              <a:solidFill>
                <a:schemeClr val="accent3">
                  <a:lumMod val="50000"/>
                </a:schemeClr>
              </a:solidFill>
              <a:latin typeface="Arial" pitchFamily="34" charset="0"/>
              <a:cs typeface="Arial" pitchFamily="34" charset="0"/>
            </a:endParaRPr>
          </a:p>
        </p:txBody>
      </p:sp>
      <p:pic>
        <p:nvPicPr>
          <p:cNvPr id="14" name="chart"/>
          <p:cNvPicPr>
            <a:picLocks noChangeAspect="1"/>
          </p:cNvPicPr>
          <p:nvPr/>
        </p:nvPicPr>
        <p:blipFill>
          <a:blip r:embed="rId5"/>
          <a:stretch>
            <a:fillRect/>
          </a:stretch>
        </p:blipFill>
        <p:spPr>
          <a:xfrm>
            <a:off x="4114800" y="2265589"/>
            <a:ext cx="1981200" cy="1295400"/>
          </a:xfrm>
          <a:prstGeom prst="rect">
            <a:avLst/>
          </a:prstGeom>
        </p:spPr>
      </p:pic>
      <p:sp>
        <p:nvSpPr>
          <p:cNvPr id="17" name="TextBox 16"/>
          <p:cNvSpPr txBox="1"/>
          <p:nvPr/>
        </p:nvSpPr>
        <p:spPr>
          <a:xfrm>
            <a:off x="4648200" y="2685459"/>
            <a:ext cx="704039" cy="523220"/>
          </a:xfrm>
          <a:prstGeom prst="rect">
            <a:avLst/>
          </a:prstGeom>
          <a:noFill/>
        </p:spPr>
        <p:txBody>
          <a:bodyPr wrap="none" rtlCol="0">
            <a:spAutoFit/>
          </a:bodyPr>
          <a:lstStyle/>
          <a:p>
            <a:r>
              <a:rPr lang="en-US" sz="2800" dirty="0" smtClean="0">
                <a:solidFill>
                  <a:schemeClr val="accent6">
                    <a:lumMod val="50000"/>
                  </a:schemeClr>
                </a:solidFill>
                <a:latin typeface="+mj-lt"/>
              </a:rPr>
              <a:t>ND</a:t>
            </a:r>
            <a:endParaRPr lang="en-US" sz="2800" dirty="0">
              <a:solidFill>
                <a:schemeClr val="accent6">
                  <a:lumMod val="50000"/>
                </a:schemeClr>
              </a:solidFill>
              <a:latin typeface="+mj-lt"/>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85800"/>
            <a:ext cx="8534400" cy="990600"/>
          </a:xfrm>
        </p:spPr>
        <p:txBody>
          <a:bodyPr/>
          <a:lstStyle/>
          <a:p>
            <a:r>
              <a:rPr lang="en-US" dirty="0" smtClean="0"/>
              <a:t>How are Campuses Notified of</a:t>
            </a:r>
            <a:br>
              <a:rPr lang="en-US" dirty="0" smtClean="0"/>
            </a:br>
            <a:r>
              <a:rPr lang="en-US" dirty="0" smtClean="0"/>
              <a:t>Approvals?</a:t>
            </a:r>
            <a:endParaRPr lang="en-US" dirty="0"/>
          </a:p>
        </p:txBody>
      </p:sp>
      <p:pic>
        <p:nvPicPr>
          <p:cNvPr id="4" name="chart"/>
          <p:cNvPicPr>
            <a:picLocks noGrp="1" noChangeAspect="1"/>
          </p:cNvPicPr>
          <p:nvPr>
            <p:ph idx="10"/>
          </p:nvPr>
        </p:nvPicPr>
        <p:blipFill>
          <a:blip r:embed="rId2"/>
          <a:stretch>
            <a:fillRect/>
          </a:stretch>
        </p:blipFill>
        <p:spPr>
          <a:xfrm>
            <a:off x="5774729" y="2265589"/>
            <a:ext cx="2391552" cy="2409400"/>
          </a:xfrm>
          <a:prstGeom prst="rect">
            <a:avLst/>
          </a:prstGeom>
        </p:spPr>
      </p:pic>
      <p:sp>
        <p:nvSpPr>
          <p:cNvPr id="7" name="TextBox 6"/>
          <p:cNvSpPr txBox="1"/>
          <p:nvPr/>
        </p:nvSpPr>
        <p:spPr>
          <a:xfrm>
            <a:off x="6257343" y="3208679"/>
            <a:ext cx="744114" cy="523220"/>
          </a:xfrm>
          <a:prstGeom prst="rect">
            <a:avLst/>
          </a:prstGeom>
          <a:noFill/>
        </p:spPr>
        <p:txBody>
          <a:bodyPr wrap="none" rtlCol="0">
            <a:spAutoFit/>
          </a:bodyPr>
          <a:lstStyle/>
          <a:p>
            <a:r>
              <a:rPr lang="en-US" sz="2800" dirty="0" smtClean="0">
                <a:solidFill>
                  <a:srgbClr val="FFFF00"/>
                </a:solidFill>
                <a:latin typeface="Arial" pitchFamily="34" charset="0"/>
                <a:cs typeface="Arial" pitchFamily="34" charset="0"/>
              </a:rPr>
              <a:t>MN</a:t>
            </a:r>
            <a:endParaRPr lang="en-US" sz="2800" dirty="0">
              <a:solidFill>
                <a:srgbClr val="FFFF00"/>
              </a:solidFill>
              <a:latin typeface="Arial" pitchFamily="34" charset="0"/>
              <a:cs typeface="Arial" pitchFamily="34" charset="0"/>
            </a:endParaRPr>
          </a:p>
        </p:txBody>
      </p:sp>
      <p:sp>
        <p:nvSpPr>
          <p:cNvPr id="9" name="Right Arrow 8"/>
          <p:cNvSpPr/>
          <p:nvPr/>
        </p:nvSpPr>
        <p:spPr>
          <a:xfrm>
            <a:off x="4495623" y="4954602"/>
            <a:ext cx="281940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10" name="Right Arrow 9"/>
          <p:cNvSpPr/>
          <p:nvPr/>
        </p:nvSpPr>
        <p:spPr>
          <a:xfrm rot="10800000">
            <a:off x="4365029" y="1780957"/>
            <a:ext cx="281940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13" name="TextBox 12"/>
          <p:cNvSpPr txBox="1"/>
          <p:nvPr/>
        </p:nvSpPr>
        <p:spPr>
          <a:xfrm>
            <a:off x="457200" y="2186532"/>
            <a:ext cx="3200400" cy="4139595"/>
          </a:xfrm>
          <a:prstGeom prst="rect">
            <a:avLst/>
          </a:prstGeom>
          <a:noFill/>
        </p:spPr>
        <p:txBody>
          <a:bodyPr wrap="square" rtlCol="0">
            <a:spAutoFit/>
          </a:bodyPr>
          <a:lstStyle/>
          <a:p>
            <a:pPr>
              <a:buFont typeface="Arial" pitchFamily="34" charset="0"/>
              <a:buChar char="•"/>
            </a:pPr>
            <a:r>
              <a:rPr lang="en-US" sz="1400" b="1" dirty="0" smtClean="0">
                <a:latin typeface="Arial" pitchFamily="34" charset="0"/>
                <a:cs typeface="Arial" pitchFamily="34" charset="0"/>
              </a:rPr>
              <a:t> All SD campuses approve MN residents on campus, so don’t need eligibility reports</a:t>
            </a:r>
          </a:p>
          <a:p>
            <a:pPr>
              <a:buFont typeface="Arial" pitchFamily="34" charset="0"/>
              <a:buChar char="•"/>
            </a:pPr>
            <a:endParaRPr lang="en-US" sz="1400" b="1" dirty="0" smtClean="0">
              <a:latin typeface="Arial" pitchFamily="34" charset="0"/>
              <a:cs typeface="Arial" pitchFamily="34" charset="0"/>
            </a:endParaRPr>
          </a:p>
          <a:p>
            <a:pPr>
              <a:buFont typeface="Arial" pitchFamily="34" charset="0"/>
              <a:buChar char="•"/>
            </a:pPr>
            <a:r>
              <a:rPr lang="en-US" sz="1400" b="1" dirty="0" smtClean="0">
                <a:latin typeface="Arial" pitchFamily="34" charset="0"/>
                <a:cs typeface="Arial" pitchFamily="34" charset="0"/>
              </a:rPr>
              <a:t>All MnSCU campuses approve SD residents on campus, so don’t need eligibility reports</a:t>
            </a:r>
          </a:p>
          <a:p>
            <a:pPr>
              <a:buFont typeface="Arial" pitchFamily="34" charset="0"/>
              <a:buChar char="•"/>
            </a:pPr>
            <a:endParaRPr lang="en-US" sz="1400" b="1" dirty="0" smtClean="0">
              <a:latin typeface="Arial" pitchFamily="34" charset="0"/>
              <a:cs typeface="Arial" pitchFamily="34" charset="0"/>
            </a:endParaRPr>
          </a:p>
          <a:p>
            <a:pPr>
              <a:buFont typeface="Arial" pitchFamily="34" charset="0"/>
              <a:buChar char="•"/>
            </a:pPr>
            <a:r>
              <a:rPr lang="en-US" sz="1400" b="1" dirty="0" smtClean="0">
                <a:latin typeface="Arial" pitchFamily="34" charset="0"/>
                <a:cs typeface="Arial" pitchFamily="34" charset="0"/>
              </a:rPr>
              <a:t>University of MN campuses receive downloadable eligibility data from OHE for SD residents in electronic format</a:t>
            </a:r>
            <a:endParaRPr lang="en-US" sz="1200" b="1" dirty="0" smtClean="0">
              <a:latin typeface="Arial" pitchFamily="34" charset="0"/>
              <a:cs typeface="Arial" pitchFamily="34" charset="0"/>
            </a:endParaRPr>
          </a:p>
          <a:p>
            <a:pPr>
              <a:buFont typeface="Arial" pitchFamily="34" charset="0"/>
              <a:buChar char="•"/>
            </a:pPr>
            <a:r>
              <a:rPr lang="en-US" sz="1000" b="1" dirty="0" smtClean="0">
                <a:solidFill>
                  <a:schemeClr val="accent3">
                    <a:lumMod val="50000"/>
                  </a:schemeClr>
                </a:solidFill>
                <a:latin typeface="Arial" pitchFamily="34" charset="0"/>
                <a:cs typeface="Arial" pitchFamily="34" charset="0"/>
                <a:hlinkClick r:id="rId3"/>
              </a:rPr>
              <a:t>https://www.ohe.state.mn.us/SSL/ITRFiles/index.cfm</a:t>
            </a:r>
            <a:endParaRPr lang="en-US" sz="1000" b="1" dirty="0" smtClean="0">
              <a:solidFill>
                <a:schemeClr val="accent3">
                  <a:lumMod val="50000"/>
                </a:schemeClr>
              </a:solidFill>
              <a:latin typeface="Arial" pitchFamily="34" charset="0"/>
              <a:cs typeface="Arial" pitchFamily="34" charset="0"/>
            </a:endParaRPr>
          </a:p>
          <a:p>
            <a:pPr lvl="1"/>
            <a:endParaRPr lang="en-US" sz="1200" b="1" dirty="0" smtClean="0">
              <a:latin typeface="Arial" pitchFamily="34" charset="0"/>
              <a:cs typeface="Arial" pitchFamily="34" charset="0"/>
            </a:endParaRPr>
          </a:p>
          <a:p>
            <a:pPr>
              <a:buFont typeface="Arial" pitchFamily="34" charset="0"/>
              <a:buChar char="•"/>
            </a:pPr>
            <a:r>
              <a:rPr lang="en-US" sz="1400" b="1" dirty="0" smtClean="0">
                <a:latin typeface="Arial" pitchFamily="34" charset="0"/>
                <a:cs typeface="Arial" pitchFamily="34" charset="0"/>
              </a:rPr>
              <a:t>University of MN campuses can also use OHE web student look-up screen:</a:t>
            </a:r>
          </a:p>
          <a:p>
            <a:pPr>
              <a:buFont typeface="Arial" pitchFamily="34" charset="0"/>
              <a:buChar char="•"/>
            </a:pPr>
            <a:r>
              <a:rPr lang="en-US" sz="1050" b="1" dirty="0" smtClean="0">
                <a:solidFill>
                  <a:schemeClr val="accent3">
                    <a:lumMod val="50000"/>
                  </a:schemeClr>
                </a:solidFill>
                <a:latin typeface="Arial" pitchFamily="34" charset="0"/>
                <a:cs typeface="Arial" pitchFamily="34" charset="0"/>
                <a:hlinkClick r:id="rId4"/>
              </a:rPr>
              <a:t>https://www.ohe.state.mn.us/ssl/itr/index.cfm</a:t>
            </a:r>
            <a:endParaRPr lang="en-US" sz="1050" b="1" dirty="0" smtClean="0">
              <a:solidFill>
                <a:schemeClr val="accent3">
                  <a:lumMod val="50000"/>
                </a:schemeClr>
              </a:solidFill>
              <a:latin typeface="Arial" pitchFamily="34" charset="0"/>
              <a:cs typeface="Arial" pitchFamily="34" charset="0"/>
            </a:endParaRPr>
          </a:p>
          <a:p>
            <a:pPr>
              <a:buFont typeface="Arial" pitchFamily="34" charset="0"/>
              <a:buChar char="•"/>
            </a:pPr>
            <a:endParaRPr lang="en-US" sz="1050" b="1" dirty="0" smtClean="0">
              <a:solidFill>
                <a:schemeClr val="accent3">
                  <a:lumMod val="50000"/>
                </a:schemeClr>
              </a:solidFill>
              <a:latin typeface="Arial" pitchFamily="34" charset="0"/>
              <a:cs typeface="Arial" pitchFamily="34" charset="0"/>
            </a:endParaRPr>
          </a:p>
        </p:txBody>
      </p:sp>
      <p:sp>
        <p:nvSpPr>
          <p:cNvPr id="17" name="TextBox 16"/>
          <p:cNvSpPr txBox="1"/>
          <p:nvPr/>
        </p:nvSpPr>
        <p:spPr>
          <a:xfrm>
            <a:off x="4800600" y="3886200"/>
            <a:ext cx="704039" cy="523220"/>
          </a:xfrm>
          <a:prstGeom prst="rect">
            <a:avLst/>
          </a:prstGeom>
          <a:noFill/>
        </p:spPr>
        <p:txBody>
          <a:bodyPr wrap="none" rtlCol="0">
            <a:spAutoFit/>
          </a:bodyPr>
          <a:lstStyle/>
          <a:p>
            <a:r>
              <a:rPr lang="en-US" sz="2800" dirty="0" smtClean="0">
                <a:solidFill>
                  <a:schemeClr val="accent6">
                    <a:lumMod val="50000"/>
                  </a:schemeClr>
                </a:solidFill>
                <a:latin typeface="+mj-lt"/>
              </a:rPr>
              <a:t>ND</a:t>
            </a:r>
            <a:endParaRPr lang="en-US" sz="2800" dirty="0">
              <a:solidFill>
                <a:schemeClr val="accent6">
                  <a:lumMod val="50000"/>
                </a:schemeClr>
              </a:solidFill>
              <a:latin typeface="+mj-lt"/>
            </a:endParaRPr>
          </a:p>
        </p:txBody>
      </p:sp>
      <p:pic>
        <p:nvPicPr>
          <p:cNvPr id="11" name="chart"/>
          <p:cNvPicPr>
            <a:picLocks noChangeAspect="1"/>
          </p:cNvPicPr>
          <p:nvPr/>
        </p:nvPicPr>
        <p:blipFill>
          <a:blip r:embed="rId5"/>
          <a:stretch>
            <a:fillRect/>
          </a:stretch>
        </p:blipFill>
        <p:spPr>
          <a:xfrm>
            <a:off x="3942538" y="3581400"/>
            <a:ext cx="2209800" cy="1373202"/>
          </a:xfrm>
          <a:prstGeom prst="rect">
            <a:avLst/>
          </a:prstGeom>
        </p:spPr>
      </p:pic>
      <p:sp>
        <p:nvSpPr>
          <p:cNvPr id="12" name="TextBox 11"/>
          <p:cNvSpPr txBox="1"/>
          <p:nvPr/>
        </p:nvSpPr>
        <p:spPr>
          <a:xfrm>
            <a:off x="4800600" y="3886200"/>
            <a:ext cx="683200" cy="523220"/>
          </a:xfrm>
          <a:prstGeom prst="rect">
            <a:avLst/>
          </a:prstGeom>
          <a:noFill/>
        </p:spPr>
        <p:txBody>
          <a:bodyPr wrap="square" rtlCol="0">
            <a:spAutoFit/>
          </a:bodyPr>
          <a:lstStyle/>
          <a:p>
            <a:r>
              <a:rPr lang="en-US" sz="2800" dirty="0" smtClean="0">
                <a:solidFill>
                  <a:schemeClr val="accent6">
                    <a:lumMod val="50000"/>
                  </a:schemeClr>
                </a:solidFill>
                <a:latin typeface="+mj-lt"/>
              </a:rPr>
              <a:t>SD</a:t>
            </a:r>
            <a:endParaRPr lang="en-US" sz="2800" dirty="0">
              <a:solidFill>
                <a:schemeClr val="accent6">
                  <a:lumMod val="50000"/>
                </a:schemeClr>
              </a:solidFill>
              <a:latin typeface="+mj-lt"/>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85800"/>
            <a:ext cx="8534400" cy="990600"/>
          </a:xfrm>
        </p:spPr>
        <p:txBody>
          <a:bodyPr/>
          <a:lstStyle/>
          <a:p>
            <a:r>
              <a:rPr lang="en-US" dirty="0" smtClean="0"/>
              <a:t>What Tuition Rates do Campuses Charge Students?</a:t>
            </a:r>
            <a:endParaRPr lang="en-US" dirty="0"/>
          </a:p>
        </p:txBody>
      </p:sp>
      <p:pic>
        <p:nvPicPr>
          <p:cNvPr id="4" name="chart"/>
          <p:cNvPicPr>
            <a:picLocks noGrp="1" noChangeAspect="1"/>
          </p:cNvPicPr>
          <p:nvPr>
            <p:ph idx="10"/>
          </p:nvPr>
        </p:nvPicPr>
        <p:blipFill>
          <a:blip r:embed="rId2"/>
          <a:stretch>
            <a:fillRect/>
          </a:stretch>
        </p:blipFill>
        <p:spPr>
          <a:xfrm>
            <a:off x="3733801" y="2604516"/>
            <a:ext cx="1447800" cy="1614700"/>
          </a:xfrm>
          <a:prstGeom prst="rect">
            <a:avLst/>
          </a:prstGeom>
        </p:spPr>
      </p:pic>
      <p:pic>
        <p:nvPicPr>
          <p:cNvPr id="5" name="chart"/>
          <p:cNvPicPr>
            <a:picLocks noChangeAspect="1"/>
          </p:cNvPicPr>
          <p:nvPr/>
        </p:nvPicPr>
        <p:blipFill>
          <a:blip r:embed="rId3"/>
          <a:stretch>
            <a:fillRect/>
          </a:stretch>
        </p:blipFill>
        <p:spPr>
          <a:xfrm>
            <a:off x="3733800" y="3905751"/>
            <a:ext cx="1447801" cy="1580649"/>
          </a:xfrm>
          <a:prstGeom prst="rect">
            <a:avLst/>
          </a:prstGeom>
        </p:spPr>
      </p:pic>
      <p:sp>
        <p:nvSpPr>
          <p:cNvPr id="7" name="TextBox 6"/>
          <p:cNvSpPr txBox="1"/>
          <p:nvPr/>
        </p:nvSpPr>
        <p:spPr>
          <a:xfrm>
            <a:off x="3953457" y="2895600"/>
            <a:ext cx="744114" cy="523220"/>
          </a:xfrm>
          <a:prstGeom prst="rect">
            <a:avLst/>
          </a:prstGeom>
          <a:noFill/>
        </p:spPr>
        <p:txBody>
          <a:bodyPr wrap="square" rtlCol="0">
            <a:spAutoFit/>
          </a:bodyPr>
          <a:lstStyle/>
          <a:p>
            <a:r>
              <a:rPr lang="en-US" sz="2800" dirty="0" smtClean="0">
                <a:solidFill>
                  <a:schemeClr val="accent3">
                    <a:lumMod val="60000"/>
                    <a:lumOff val="40000"/>
                  </a:schemeClr>
                </a:solidFill>
                <a:latin typeface="Arial" pitchFamily="34" charset="0"/>
                <a:cs typeface="Arial" pitchFamily="34" charset="0"/>
              </a:rPr>
              <a:t>MN</a:t>
            </a:r>
            <a:endParaRPr lang="en-US" sz="2800" dirty="0">
              <a:solidFill>
                <a:schemeClr val="accent3">
                  <a:lumMod val="60000"/>
                  <a:lumOff val="40000"/>
                </a:schemeClr>
              </a:solidFill>
              <a:latin typeface="Arial" pitchFamily="34" charset="0"/>
              <a:cs typeface="Arial" pitchFamily="34" charset="0"/>
            </a:endParaRPr>
          </a:p>
        </p:txBody>
      </p:sp>
      <p:sp>
        <p:nvSpPr>
          <p:cNvPr id="8" name="TextBox 7"/>
          <p:cNvSpPr txBox="1"/>
          <p:nvPr/>
        </p:nvSpPr>
        <p:spPr>
          <a:xfrm>
            <a:off x="4191000" y="4452300"/>
            <a:ext cx="622286" cy="523220"/>
          </a:xfrm>
          <a:prstGeom prst="rect">
            <a:avLst/>
          </a:prstGeom>
          <a:noFill/>
        </p:spPr>
        <p:txBody>
          <a:bodyPr wrap="none" rtlCol="0">
            <a:spAutoFit/>
          </a:bodyPr>
          <a:lstStyle/>
          <a:p>
            <a:r>
              <a:rPr lang="en-US" sz="2800" dirty="0" smtClean="0">
                <a:solidFill>
                  <a:schemeClr val="accent6">
                    <a:lumMod val="50000"/>
                  </a:schemeClr>
                </a:solidFill>
                <a:latin typeface="Arial" pitchFamily="34" charset="0"/>
                <a:cs typeface="Arial" pitchFamily="34" charset="0"/>
              </a:rPr>
              <a:t>WI</a:t>
            </a:r>
            <a:endParaRPr lang="en-US" sz="2800" dirty="0">
              <a:solidFill>
                <a:schemeClr val="accent6">
                  <a:lumMod val="50000"/>
                </a:schemeClr>
              </a:solidFill>
              <a:latin typeface="Arial" pitchFamily="34" charset="0"/>
              <a:cs typeface="Arial" pitchFamily="34" charset="0"/>
            </a:endParaRPr>
          </a:p>
        </p:txBody>
      </p:sp>
      <p:sp>
        <p:nvSpPr>
          <p:cNvPr id="9" name="Right Arrow 8"/>
          <p:cNvSpPr/>
          <p:nvPr/>
        </p:nvSpPr>
        <p:spPr>
          <a:xfrm>
            <a:off x="3877255" y="2119884"/>
            <a:ext cx="1225544"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10" name="Right Arrow 9"/>
          <p:cNvSpPr/>
          <p:nvPr/>
        </p:nvSpPr>
        <p:spPr>
          <a:xfrm rot="10800000">
            <a:off x="3953456" y="5486400"/>
            <a:ext cx="1149343"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11" name="TextBox 10"/>
          <p:cNvSpPr txBox="1"/>
          <p:nvPr/>
        </p:nvSpPr>
        <p:spPr>
          <a:xfrm>
            <a:off x="5334000" y="1752599"/>
            <a:ext cx="3505200" cy="4659655"/>
          </a:xfrm>
          <a:prstGeom prst="rect">
            <a:avLst/>
          </a:prstGeom>
          <a:noFill/>
        </p:spPr>
        <p:txBody>
          <a:bodyPr wrap="square" rtlCol="0">
            <a:spAutoFit/>
          </a:bodyPr>
          <a:lstStyle/>
          <a:p>
            <a:pPr>
              <a:buFont typeface="Arial" pitchFamily="34" charset="0"/>
              <a:buChar char="•"/>
            </a:pPr>
            <a:r>
              <a:rPr lang="en-US" sz="1400" b="1" dirty="0" smtClean="0">
                <a:latin typeface="Arial" pitchFamily="34" charset="0"/>
                <a:cs typeface="Arial" pitchFamily="34" charset="0"/>
              </a:rPr>
              <a:t>HEAB/UW System distributes official reciprocity rates to UW campuses</a:t>
            </a:r>
            <a:endParaRPr lang="en-US" sz="1050" b="1" dirty="0" smtClean="0">
              <a:solidFill>
                <a:schemeClr val="accent3">
                  <a:lumMod val="50000"/>
                </a:schemeClr>
              </a:solidFill>
              <a:latin typeface="Arial" pitchFamily="34" charset="0"/>
              <a:cs typeface="Arial" pitchFamily="34" charset="0"/>
            </a:endParaRPr>
          </a:p>
          <a:p>
            <a:pPr>
              <a:buFont typeface="Arial" pitchFamily="34" charset="0"/>
              <a:buChar char="•"/>
            </a:pPr>
            <a:r>
              <a:rPr lang="en-US" sz="1400" b="1" dirty="0" smtClean="0">
                <a:latin typeface="Arial" pitchFamily="34" charset="0"/>
                <a:cs typeface="Arial" pitchFamily="34" charset="0"/>
              </a:rPr>
              <a:t>In general, reciprocity rate is the </a:t>
            </a:r>
            <a:r>
              <a:rPr lang="en-US" sz="1400" b="1" dirty="0" smtClean="0">
                <a:solidFill>
                  <a:schemeClr val="accent6">
                    <a:lumMod val="50000"/>
                  </a:schemeClr>
                </a:solidFill>
                <a:latin typeface="Arial" pitchFamily="34" charset="0"/>
                <a:cs typeface="Arial" pitchFamily="34" charset="0"/>
              </a:rPr>
              <a:t>higher</a:t>
            </a:r>
            <a:r>
              <a:rPr lang="en-US" sz="1400" b="1" dirty="0" smtClean="0">
                <a:latin typeface="Arial" pitchFamily="34" charset="0"/>
                <a:cs typeface="Arial" pitchFamily="34" charset="0"/>
              </a:rPr>
              <a:t> of the two states’ resident rates for the </a:t>
            </a:r>
            <a:r>
              <a:rPr lang="en-US" sz="1400" b="1" i="1" dirty="0" smtClean="0">
                <a:latin typeface="Arial" pitchFamily="34" charset="0"/>
                <a:cs typeface="Arial" pitchFamily="34" charset="0"/>
              </a:rPr>
              <a:t>type</a:t>
            </a:r>
            <a:r>
              <a:rPr lang="en-US" sz="1400" b="1" dirty="0" smtClean="0">
                <a:latin typeface="Arial" pitchFamily="34" charset="0"/>
                <a:cs typeface="Arial" pitchFamily="34" charset="0"/>
              </a:rPr>
              <a:t> of college attended</a:t>
            </a:r>
          </a:p>
          <a:p>
            <a:pPr lvl="1">
              <a:buFont typeface="Arial" pitchFamily="34" charset="0"/>
              <a:buChar char="•"/>
            </a:pPr>
            <a:r>
              <a:rPr lang="en-US" sz="1200" b="1" dirty="0" smtClean="0">
                <a:solidFill>
                  <a:schemeClr val="accent6">
                    <a:lumMod val="50000"/>
                  </a:schemeClr>
                </a:solidFill>
                <a:latin typeface="Arial" pitchFamily="34" charset="0"/>
                <a:cs typeface="Arial" pitchFamily="34" charset="0"/>
              </a:rPr>
              <a:t>UM TC, Morris </a:t>
            </a:r>
            <a:r>
              <a:rPr lang="en-US" sz="1200" b="1" dirty="0" smtClean="0">
                <a:latin typeface="Arial" pitchFamily="34" charset="0"/>
                <a:cs typeface="Arial" pitchFamily="34" charset="0"/>
              </a:rPr>
              <a:t>– UW Madison</a:t>
            </a:r>
          </a:p>
          <a:p>
            <a:pPr lvl="1">
              <a:buFont typeface="Arial" pitchFamily="34" charset="0"/>
              <a:buChar char="•"/>
            </a:pPr>
            <a:r>
              <a:rPr lang="en-US" sz="1200" b="1" dirty="0" smtClean="0">
                <a:solidFill>
                  <a:schemeClr val="accent6">
                    <a:lumMod val="50000"/>
                  </a:schemeClr>
                </a:solidFill>
                <a:latin typeface="Arial" pitchFamily="34" charset="0"/>
                <a:cs typeface="Arial" pitchFamily="34" charset="0"/>
              </a:rPr>
              <a:t>UM Duluth </a:t>
            </a:r>
            <a:r>
              <a:rPr lang="en-US" sz="1200" b="1" dirty="0" smtClean="0">
                <a:latin typeface="Arial" pitchFamily="34" charset="0"/>
                <a:cs typeface="Arial" pitchFamily="34" charset="0"/>
              </a:rPr>
              <a:t>– UW Milwaukee</a:t>
            </a:r>
          </a:p>
          <a:p>
            <a:pPr lvl="1">
              <a:buFont typeface="Arial" pitchFamily="34" charset="0"/>
              <a:buChar char="•"/>
            </a:pPr>
            <a:r>
              <a:rPr lang="en-US" sz="1200" b="1" dirty="0" smtClean="0">
                <a:solidFill>
                  <a:schemeClr val="accent6">
                    <a:lumMod val="50000"/>
                  </a:schemeClr>
                </a:solidFill>
                <a:latin typeface="Arial" pitchFamily="34" charset="0"/>
                <a:cs typeface="Arial" pitchFamily="34" charset="0"/>
              </a:rPr>
              <a:t>State U’s</a:t>
            </a:r>
            <a:r>
              <a:rPr lang="en-US" sz="1200" b="1" dirty="0" smtClean="0">
                <a:latin typeface="Arial" pitchFamily="34" charset="0"/>
                <a:cs typeface="Arial" pitchFamily="34" charset="0"/>
              </a:rPr>
              <a:t> – UW Comprehensives</a:t>
            </a:r>
          </a:p>
          <a:p>
            <a:pPr lvl="1">
              <a:buFont typeface="Arial" pitchFamily="34" charset="0"/>
              <a:buChar char="•"/>
            </a:pPr>
            <a:r>
              <a:rPr lang="en-US" sz="1200" b="1" dirty="0" smtClean="0">
                <a:latin typeface="Arial" pitchFamily="34" charset="0"/>
                <a:cs typeface="Arial" pitchFamily="34" charset="0"/>
              </a:rPr>
              <a:t>CCs and Combined TC/CC - </a:t>
            </a:r>
            <a:r>
              <a:rPr lang="en-US" sz="1200" b="1" dirty="0" smtClean="0">
                <a:solidFill>
                  <a:schemeClr val="accent6">
                    <a:lumMod val="50000"/>
                  </a:schemeClr>
                </a:solidFill>
                <a:latin typeface="Arial" pitchFamily="34" charset="0"/>
                <a:cs typeface="Arial" pitchFamily="34" charset="0"/>
              </a:rPr>
              <a:t>UW Colleges</a:t>
            </a:r>
          </a:p>
          <a:p>
            <a:pPr lvl="1">
              <a:buFont typeface="Arial" pitchFamily="34" charset="0"/>
              <a:buChar char="•"/>
            </a:pPr>
            <a:r>
              <a:rPr lang="en-US" sz="1200" b="1" dirty="0" smtClean="0">
                <a:latin typeface="Arial" pitchFamily="34" charset="0"/>
                <a:cs typeface="Arial" pitchFamily="34" charset="0"/>
              </a:rPr>
              <a:t>In cases where reciprocity rate </a:t>
            </a:r>
            <a:r>
              <a:rPr lang="en-US" sz="1200" b="1" dirty="0" smtClean="0">
                <a:solidFill>
                  <a:srgbClr val="FF0000"/>
                </a:solidFill>
                <a:latin typeface="Arial" pitchFamily="34" charset="0"/>
                <a:cs typeface="Arial" pitchFamily="34" charset="0"/>
              </a:rPr>
              <a:t>exceeds</a:t>
            </a:r>
            <a:r>
              <a:rPr lang="en-US" sz="1200" b="1" dirty="0" smtClean="0">
                <a:latin typeface="Arial" pitchFamily="34" charset="0"/>
                <a:cs typeface="Arial" pitchFamily="34" charset="0"/>
              </a:rPr>
              <a:t> rate charged to other non-residents, reciprocity rate is capped at rate charged to other non-residents</a:t>
            </a:r>
          </a:p>
          <a:p>
            <a:pPr>
              <a:buFont typeface="Arial" pitchFamily="34" charset="0"/>
              <a:buChar char="•"/>
            </a:pPr>
            <a:r>
              <a:rPr lang="en-US" sz="1400" b="1" dirty="0" smtClean="0">
                <a:latin typeface="Arial" pitchFamily="34" charset="0"/>
                <a:cs typeface="Arial" pitchFamily="34" charset="0"/>
              </a:rPr>
              <a:t>MN undergraduates enrolled at WI campuses prior to 2008-2009 grandfathered through under previous reciprocity rate</a:t>
            </a:r>
          </a:p>
          <a:p>
            <a:pPr lvl="1">
              <a:buFont typeface="Arial" pitchFamily="34" charset="0"/>
              <a:buChar char="•"/>
            </a:pPr>
            <a:r>
              <a:rPr lang="en-US" sz="1200" b="1" dirty="0" smtClean="0">
                <a:latin typeface="Arial" pitchFamily="34" charset="0"/>
                <a:cs typeface="Arial" pitchFamily="34" charset="0"/>
              </a:rPr>
              <a:t>MN resident rate at type of college attended</a:t>
            </a:r>
            <a:endParaRPr lang="en-US" sz="1050" b="1" dirty="0" smtClean="0">
              <a:solidFill>
                <a:schemeClr val="accent3">
                  <a:lumMod val="50000"/>
                </a:schemeClr>
              </a:solidFill>
              <a:latin typeface="Arial" pitchFamily="34" charset="0"/>
              <a:cs typeface="Arial" pitchFamily="34" charset="0"/>
            </a:endParaRPr>
          </a:p>
          <a:p>
            <a:pPr>
              <a:buFont typeface="Arial" pitchFamily="34" charset="0"/>
              <a:buChar char="•"/>
            </a:pPr>
            <a:r>
              <a:rPr lang="en-US" sz="1400" b="1" dirty="0" smtClean="0">
                <a:latin typeface="Arial" pitchFamily="34" charset="0"/>
                <a:cs typeface="Arial" pitchFamily="34" charset="0"/>
              </a:rPr>
              <a:t>MN residents attending WI stand alone technical colleges pay WI resident rate</a:t>
            </a:r>
          </a:p>
        </p:txBody>
      </p:sp>
      <p:sp>
        <p:nvSpPr>
          <p:cNvPr id="12" name="TextBox 11"/>
          <p:cNvSpPr txBox="1"/>
          <p:nvPr/>
        </p:nvSpPr>
        <p:spPr>
          <a:xfrm>
            <a:off x="178955" y="1918717"/>
            <a:ext cx="3554844" cy="4493538"/>
          </a:xfrm>
          <a:prstGeom prst="rect">
            <a:avLst/>
          </a:prstGeom>
          <a:noFill/>
        </p:spPr>
        <p:txBody>
          <a:bodyPr wrap="square" rtlCol="0">
            <a:spAutoFit/>
          </a:bodyPr>
          <a:lstStyle/>
          <a:p>
            <a:pPr>
              <a:buFont typeface="Arial" pitchFamily="34" charset="0"/>
              <a:buChar char="•"/>
            </a:pPr>
            <a:r>
              <a:rPr lang="en-US" sz="1400" b="1" dirty="0" smtClean="0">
                <a:latin typeface="Arial" pitchFamily="34" charset="0"/>
                <a:cs typeface="Arial" pitchFamily="34" charset="0"/>
              </a:rPr>
              <a:t>OHE distributes official reciprocity rates to MN campuses</a:t>
            </a:r>
          </a:p>
          <a:p>
            <a:pPr>
              <a:buFont typeface="Arial" pitchFamily="34" charset="0"/>
              <a:buChar char="•"/>
            </a:pPr>
            <a:r>
              <a:rPr lang="en-US" sz="1400" b="1" dirty="0" smtClean="0">
                <a:latin typeface="Arial" pitchFamily="34" charset="0"/>
                <a:cs typeface="Arial" pitchFamily="34" charset="0"/>
              </a:rPr>
              <a:t>In general, reciprocity rate is the </a:t>
            </a:r>
            <a:r>
              <a:rPr lang="en-US" sz="1400" b="1" dirty="0" smtClean="0">
                <a:solidFill>
                  <a:schemeClr val="accent6">
                    <a:lumMod val="50000"/>
                  </a:schemeClr>
                </a:solidFill>
                <a:latin typeface="Arial" pitchFamily="34" charset="0"/>
                <a:cs typeface="Arial" pitchFamily="34" charset="0"/>
              </a:rPr>
              <a:t>higher</a:t>
            </a:r>
            <a:r>
              <a:rPr lang="en-US" sz="1400" b="1" dirty="0" smtClean="0">
                <a:latin typeface="Arial" pitchFamily="34" charset="0"/>
                <a:cs typeface="Arial" pitchFamily="34" charset="0"/>
              </a:rPr>
              <a:t> of the two states’ resident rates for the </a:t>
            </a:r>
            <a:r>
              <a:rPr lang="en-US" sz="1400" b="1" i="1" dirty="0" smtClean="0">
                <a:latin typeface="Arial" pitchFamily="34" charset="0"/>
                <a:cs typeface="Arial" pitchFamily="34" charset="0"/>
              </a:rPr>
              <a:t>type</a:t>
            </a:r>
            <a:r>
              <a:rPr lang="en-US" sz="1400" b="1" dirty="0" smtClean="0">
                <a:latin typeface="Arial" pitchFamily="34" charset="0"/>
                <a:cs typeface="Arial" pitchFamily="34" charset="0"/>
              </a:rPr>
              <a:t> of college attended</a:t>
            </a:r>
          </a:p>
          <a:p>
            <a:pPr lvl="1">
              <a:buFont typeface="Arial" pitchFamily="34" charset="0"/>
              <a:buChar char="•"/>
            </a:pPr>
            <a:r>
              <a:rPr lang="en-US" sz="1200" b="1" dirty="0" smtClean="0">
                <a:solidFill>
                  <a:schemeClr val="accent6">
                    <a:lumMod val="50000"/>
                  </a:schemeClr>
                </a:solidFill>
                <a:latin typeface="Arial" pitchFamily="34" charset="0"/>
                <a:cs typeface="Arial" pitchFamily="34" charset="0"/>
              </a:rPr>
              <a:t>UM TC, Morris </a:t>
            </a:r>
            <a:r>
              <a:rPr lang="en-US" sz="1200" b="1" dirty="0" smtClean="0">
                <a:latin typeface="Arial" pitchFamily="34" charset="0"/>
                <a:cs typeface="Arial" pitchFamily="34" charset="0"/>
              </a:rPr>
              <a:t>– UW Madison</a:t>
            </a:r>
          </a:p>
          <a:p>
            <a:pPr lvl="1">
              <a:buFont typeface="Arial" pitchFamily="34" charset="0"/>
              <a:buChar char="•"/>
            </a:pPr>
            <a:r>
              <a:rPr lang="en-US" sz="1200" b="1" dirty="0" smtClean="0">
                <a:solidFill>
                  <a:schemeClr val="accent6">
                    <a:lumMod val="50000"/>
                  </a:schemeClr>
                </a:solidFill>
                <a:latin typeface="Arial" pitchFamily="34" charset="0"/>
                <a:cs typeface="Arial" pitchFamily="34" charset="0"/>
              </a:rPr>
              <a:t>UM Duluth </a:t>
            </a:r>
            <a:r>
              <a:rPr lang="en-US" sz="1200" b="1" dirty="0" smtClean="0">
                <a:latin typeface="Arial" pitchFamily="34" charset="0"/>
                <a:cs typeface="Arial" pitchFamily="34" charset="0"/>
              </a:rPr>
              <a:t>– UW Milwaukee</a:t>
            </a:r>
          </a:p>
          <a:p>
            <a:pPr lvl="1">
              <a:buFont typeface="Arial" pitchFamily="34" charset="0"/>
              <a:buChar char="•"/>
            </a:pPr>
            <a:r>
              <a:rPr lang="en-US" sz="1200" b="1" dirty="0" smtClean="0">
                <a:solidFill>
                  <a:schemeClr val="accent6">
                    <a:lumMod val="50000"/>
                  </a:schemeClr>
                </a:solidFill>
                <a:latin typeface="Arial" pitchFamily="34" charset="0"/>
                <a:cs typeface="Arial" pitchFamily="34" charset="0"/>
              </a:rPr>
              <a:t>State U’s</a:t>
            </a:r>
            <a:r>
              <a:rPr lang="en-US" sz="1200" b="1" dirty="0" smtClean="0">
                <a:latin typeface="Arial" pitchFamily="34" charset="0"/>
                <a:cs typeface="Arial" pitchFamily="34" charset="0"/>
              </a:rPr>
              <a:t> – UW Comprehensives</a:t>
            </a:r>
          </a:p>
          <a:p>
            <a:pPr lvl="1">
              <a:buFont typeface="Arial" pitchFamily="34" charset="0"/>
              <a:buChar char="•"/>
            </a:pPr>
            <a:r>
              <a:rPr lang="en-US" sz="1200" b="1" dirty="0" smtClean="0">
                <a:latin typeface="Arial" pitchFamily="34" charset="0"/>
                <a:cs typeface="Arial" pitchFamily="34" charset="0"/>
              </a:rPr>
              <a:t>CCs and Combined TC/CC - </a:t>
            </a:r>
            <a:r>
              <a:rPr lang="en-US" sz="1200" b="1" dirty="0" smtClean="0">
                <a:solidFill>
                  <a:schemeClr val="accent6">
                    <a:lumMod val="50000"/>
                  </a:schemeClr>
                </a:solidFill>
                <a:latin typeface="Arial" pitchFamily="34" charset="0"/>
                <a:cs typeface="Arial" pitchFamily="34" charset="0"/>
              </a:rPr>
              <a:t>UW Colleges</a:t>
            </a:r>
          </a:p>
          <a:p>
            <a:pPr lvl="1">
              <a:buFont typeface="Arial" pitchFamily="34" charset="0"/>
              <a:buChar char="•"/>
            </a:pPr>
            <a:r>
              <a:rPr lang="en-US" sz="1200" b="1" dirty="0" smtClean="0">
                <a:latin typeface="Arial" pitchFamily="34" charset="0"/>
                <a:cs typeface="Arial" pitchFamily="34" charset="0"/>
              </a:rPr>
              <a:t>In cases where reciprocity rate </a:t>
            </a:r>
            <a:r>
              <a:rPr lang="en-US" sz="1200" b="1" dirty="0" smtClean="0">
                <a:solidFill>
                  <a:srgbClr val="FF0000"/>
                </a:solidFill>
                <a:latin typeface="Arial" pitchFamily="34" charset="0"/>
                <a:cs typeface="Arial" pitchFamily="34" charset="0"/>
              </a:rPr>
              <a:t>exceeds</a:t>
            </a:r>
            <a:r>
              <a:rPr lang="en-US" sz="1200" b="1" dirty="0" smtClean="0">
                <a:latin typeface="Arial" pitchFamily="34" charset="0"/>
                <a:cs typeface="Arial" pitchFamily="34" charset="0"/>
              </a:rPr>
              <a:t> rate charged to other non-residents, reciprocity rate is capped at rate charged to other non-residents</a:t>
            </a:r>
          </a:p>
          <a:p>
            <a:pPr>
              <a:buFont typeface="Arial" pitchFamily="34" charset="0"/>
              <a:buChar char="•"/>
            </a:pPr>
            <a:r>
              <a:rPr lang="en-US" sz="1400" b="1" dirty="0" smtClean="0">
                <a:latin typeface="Arial" pitchFamily="34" charset="0"/>
                <a:cs typeface="Arial" pitchFamily="34" charset="0"/>
              </a:rPr>
              <a:t>WI undergraduates enrolled at MN campuses prior to 2008-2009 grandfathered through under previous reciprocity rate</a:t>
            </a:r>
          </a:p>
          <a:p>
            <a:pPr lvl="1">
              <a:buFont typeface="Arial" pitchFamily="34" charset="0"/>
              <a:buChar char="•"/>
            </a:pPr>
            <a:r>
              <a:rPr lang="en-US" sz="1200" b="1" dirty="0" smtClean="0">
                <a:latin typeface="Arial" pitchFamily="34" charset="0"/>
                <a:cs typeface="Arial" pitchFamily="34" charset="0"/>
              </a:rPr>
              <a:t>WI resident rate at type of college attended</a:t>
            </a:r>
          </a:p>
          <a:p>
            <a:pPr>
              <a:buFont typeface="Arial" pitchFamily="34" charset="0"/>
              <a:buChar char="•"/>
            </a:pPr>
            <a:r>
              <a:rPr lang="en-US" sz="1400" b="1" dirty="0" smtClean="0">
                <a:latin typeface="Arial" pitchFamily="34" charset="0"/>
                <a:cs typeface="Arial" pitchFamily="34" charset="0"/>
              </a:rPr>
              <a:t>WI residents attending MN stand-alone technical colleges pay MN resident rate</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85800"/>
            <a:ext cx="8534400" cy="990600"/>
          </a:xfrm>
        </p:spPr>
        <p:txBody>
          <a:bodyPr/>
          <a:lstStyle/>
          <a:p>
            <a:r>
              <a:rPr lang="en-US" dirty="0" smtClean="0"/>
              <a:t>What is the Reciprocity </a:t>
            </a:r>
            <a:br>
              <a:rPr lang="en-US" dirty="0" smtClean="0"/>
            </a:br>
            <a:r>
              <a:rPr lang="en-US" dirty="0" smtClean="0"/>
              <a:t>Supplement?</a:t>
            </a:r>
            <a:endParaRPr lang="en-US" dirty="0"/>
          </a:p>
        </p:txBody>
      </p:sp>
      <p:pic>
        <p:nvPicPr>
          <p:cNvPr id="4" name="chart"/>
          <p:cNvPicPr>
            <a:picLocks noGrp="1" noChangeAspect="1"/>
          </p:cNvPicPr>
          <p:nvPr>
            <p:ph idx="10"/>
          </p:nvPr>
        </p:nvPicPr>
        <p:blipFill>
          <a:blip r:embed="rId2"/>
          <a:stretch>
            <a:fillRect/>
          </a:stretch>
        </p:blipFill>
        <p:spPr>
          <a:xfrm>
            <a:off x="5580486" y="1517752"/>
            <a:ext cx="1447800" cy="1614700"/>
          </a:xfrm>
          <a:prstGeom prst="rect">
            <a:avLst/>
          </a:prstGeom>
        </p:spPr>
      </p:pic>
      <p:pic>
        <p:nvPicPr>
          <p:cNvPr id="5" name="chart"/>
          <p:cNvPicPr>
            <a:picLocks noChangeAspect="1"/>
          </p:cNvPicPr>
          <p:nvPr/>
        </p:nvPicPr>
        <p:blipFill>
          <a:blip r:embed="rId3"/>
          <a:stretch>
            <a:fillRect/>
          </a:stretch>
        </p:blipFill>
        <p:spPr>
          <a:xfrm>
            <a:off x="6324600" y="1918717"/>
            <a:ext cx="1447801" cy="1580649"/>
          </a:xfrm>
          <a:prstGeom prst="rect">
            <a:avLst/>
          </a:prstGeom>
        </p:spPr>
      </p:pic>
      <p:sp>
        <p:nvSpPr>
          <p:cNvPr id="7" name="TextBox 6"/>
          <p:cNvSpPr txBox="1"/>
          <p:nvPr/>
        </p:nvSpPr>
        <p:spPr>
          <a:xfrm>
            <a:off x="5715000" y="2057400"/>
            <a:ext cx="838200" cy="523220"/>
          </a:xfrm>
          <a:prstGeom prst="rect">
            <a:avLst/>
          </a:prstGeom>
          <a:noFill/>
        </p:spPr>
        <p:txBody>
          <a:bodyPr wrap="square" rtlCol="0">
            <a:spAutoFit/>
          </a:bodyPr>
          <a:lstStyle/>
          <a:p>
            <a:r>
              <a:rPr lang="en-US" sz="2800" dirty="0" smtClean="0">
                <a:solidFill>
                  <a:schemeClr val="accent3">
                    <a:lumMod val="60000"/>
                    <a:lumOff val="40000"/>
                  </a:schemeClr>
                </a:solidFill>
                <a:latin typeface="Arial" pitchFamily="34" charset="0"/>
                <a:cs typeface="Arial" pitchFamily="34" charset="0"/>
              </a:rPr>
              <a:t>MN</a:t>
            </a:r>
            <a:endParaRPr lang="en-US" sz="2800" dirty="0">
              <a:solidFill>
                <a:schemeClr val="accent3">
                  <a:lumMod val="60000"/>
                  <a:lumOff val="40000"/>
                </a:schemeClr>
              </a:solidFill>
              <a:latin typeface="Arial" pitchFamily="34" charset="0"/>
              <a:cs typeface="Arial" pitchFamily="34" charset="0"/>
            </a:endParaRPr>
          </a:p>
        </p:txBody>
      </p:sp>
      <p:sp>
        <p:nvSpPr>
          <p:cNvPr id="8" name="TextBox 7"/>
          <p:cNvSpPr txBox="1"/>
          <p:nvPr/>
        </p:nvSpPr>
        <p:spPr>
          <a:xfrm>
            <a:off x="6858000" y="2438400"/>
            <a:ext cx="622286" cy="523220"/>
          </a:xfrm>
          <a:prstGeom prst="rect">
            <a:avLst/>
          </a:prstGeom>
          <a:noFill/>
        </p:spPr>
        <p:txBody>
          <a:bodyPr wrap="square" rtlCol="0">
            <a:spAutoFit/>
          </a:bodyPr>
          <a:lstStyle/>
          <a:p>
            <a:r>
              <a:rPr lang="en-US" sz="2800" dirty="0" smtClean="0">
                <a:solidFill>
                  <a:schemeClr val="accent6">
                    <a:lumMod val="50000"/>
                  </a:schemeClr>
                </a:solidFill>
                <a:latin typeface="Arial" pitchFamily="34" charset="0"/>
                <a:cs typeface="Arial" pitchFamily="34" charset="0"/>
              </a:rPr>
              <a:t>WI</a:t>
            </a:r>
            <a:endParaRPr lang="en-US" sz="2800" dirty="0">
              <a:solidFill>
                <a:schemeClr val="accent6">
                  <a:lumMod val="50000"/>
                </a:schemeClr>
              </a:solidFill>
              <a:latin typeface="Arial" pitchFamily="34" charset="0"/>
              <a:cs typeface="Arial" pitchFamily="34" charset="0"/>
            </a:endParaRPr>
          </a:p>
        </p:txBody>
      </p:sp>
      <p:sp>
        <p:nvSpPr>
          <p:cNvPr id="10" name="Right Arrow 9"/>
          <p:cNvSpPr/>
          <p:nvPr/>
        </p:nvSpPr>
        <p:spPr>
          <a:xfrm rot="10800000">
            <a:off x="5978528" y="3421119"/>
            <a:ext cx="1149343"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12" name="TextBox 11"/>
          <p:cNvSpPr txBox="1"/>
          <p:nvPr/>
        </p:nvSpPr>
        <p:spPr>
          <a:xfrm>
            <a:off x="178954" y="1918717"/>
            <a:ext cx="5231246" cy="4185761"/>
          </a:xfrm>
          <a:prstGeom prst="rect">
            <a:avLst/>
          </a:prstGeom>
          <a:noFill/>
        </p:spPr>
        <p:txBody>
          <a:bodyPr wrap="square" rtlCol="0">
            <a:spAutoFit/>
          </a:bodyPr>
          <a:lstStyle/>
          <a:p>
            <a:pPr>
              <a:buFont typeface="Arial" pitchFamily="34" charset="0"/>
              <a:buChar char="•"/>
            </a:pPr>
            <a:r>
              <a:rPr lang="en-US" sz="1400" b="1" dirty="0" smtClean="0">
                <a:latin typeface="Arial" pitchFamily="34" charset="0"/>
                <a:cs typeface="Arial" pitchFamily="34" charset="0"/>
              </a:rPr>
              <a:t>WI undergraduates who began enrollment at MN campuses 2008-2009 or thereafter are charged the higher of the two states’ rates</a:t>
            </a:r>
          </a:p>
          <a:p>
            <a:endParaRPr lang="en-US" sz="1400" b="1" dirty="0" smtClean="0">
              <a:latin typeface="Arial" pitchFamily="34" charset="0"/>
              <a:cs typeface="Arial" pitchFamily="34" charset="0"/>
            </a:endParaRPr>
          </a:p>
          <a:p>
            <a:pPr>
              <a:buFont typeface="Arial" pitchFamily="34" charset="0"/>
              <a:buChar char="•"/>
            </a:pPr>
            <a:r>
              <a:rPr lang="en-US" sz="1400" b="1" dirty="0" smtClean="0">
                <a:latin typeface="Arial" pitchFamily="34" charset="0"/>
                <a:cs typeface="Arial" pitchFamily="34" charset="0"/>
              </a:rPr>
              <a:t>This results in much higher rates for WI undergraduates, since the highest rate is typically the MN rate and they would have been charged the lower WI resident rate under the old agreement</a:t>
            </a:r>
          </a:p>
          <a:p>
            <a:endParaRPr lang="en-US" sz="1400" b="1" dirty="0" smtClean="0">
              <a:latin typeface="Arial" pitchFamily="34" charset="0"/>
              <a:cs typeface="Arial" pitchFamily="34" charset="0"/>
            </a:endParaRPr>
          </a:p>
          <a:p>
            <a:pPr>
              <a:buFont typeface="Arial" pitchFamily="34" charset="0"/>
              <a:buChar char="•"/>
            </a:pPr>
            <a:r>
              <a:rPr lang="en-US" sz="1400" b="1" dirty="0" smtClean="0">
                <a:latin typeface="Arial" pitchFamily="34" charset="0"/>
                <a:cs typeface="Arial" pitchFamily="34" charset="0"/>
              </a:rPr>
              <a:t>State of Wisconsin offers supplement to bridge the difference between the higher MN resident rate and the lower WI resident rate</a:t>
            </a:r>
          </a:p>
          <a:p>
            <a:pPr lvl="1">
              <a:buFont typeface="Arial" pitchFamily="34" charset="0"/>
              <a:buChar char="•"/>
            </a:pPr>
            <a:endParaRPr lang="en-US" sz="1400" b="1" dirty="0" smtClean="0">
              <a:latin typeface="Arial" pitchFamily="34" charset="0"/>
              <a:cs typeface="Arial" pitchFamily="34" charset="0"/>
            </a:endParaRPr>
          </a:p>
          <a:p>
            <a:pPr lvl="1">
              <a:buFont typeface="Arial" pitchFamily="34" charset="0"/>
              <a:buChar char="•"/>
            </a:pPr>
            <a:r>
              <a:rPr lang="en-US" sz="1400" b="1" dirty="0" smtClean="0">
                <a:latin typeface="Arial" pitchFamily="34" charset="0"/>
                <a:cs typeface="Arial" pitchFamily="34" charset="0"/>
              </a:rPr>
              <a:t>WI undergraduates at MN campuses end up being billed the net reciprocity rate (MN resident rate minus supplement)</a:t>
            </a:r>
          </a:p>
          <a:p>
            <a:pPr lvl="1"/>
            <a:endParaRPr lang="en-US" sz="1400" b="1" dirty="0" smtClean="0">
              <a:latin typeface="Arial" pitchFamily="34" charset="0"/>
              <a:cs typeface="Arial" pitchFamily="34" charset="0"/>
            </a:endParaRPr>
          </a:p>
          <a:p>
            <a:pPr>
              <a:buFont typeface="Arial" pitchFamily="34" charset="0"/>
              <a:buChar char="•"/>
            </a:pPr>
            <a:r>
              <a:rPr lang="en-US" sz="1400" b="1" dirty="0" smtClean="0">
                <a:latin typeface="Arial" pitchFamily="34" charset="0"/>
                <a:cs typeface="Arial" pitchFamily="34" charset="0"/>
              </a:rPr>
              <a:t>MN campuses bill HEAB for total supplement payments after the end of each term</a:t>
            </a:r>
          </a:p>
        </p:txBody>
      </p:sp>
      <p:sp>
        <p:nvSpPr>
          <p:cNvPr id="9" name="TextBox 8"/>
          <p:cNvSpPr txBox="1"/>
          <p:nvPr/>
        </p:nvSpPr>
        <p:spPr>
          <a:xfrm>
            <a:off x="5410200" y="4114800"/>
            <a:ext cx="3200400" cy="923330"/>
          </a:xfrm>
          <a:prstGeom prst="rect">
            <a:avLst/>
          </a:prstGeom>
          <a:noFill/>
        </p:spPr>
        <p:txBody>
          <a:bodyPr wrap="square" rtlCol="0">
            <a:spAutoFit/>
          </a:bodyPr>
          <a:lstStyle/>
          <a:p>
            <a:r>
              <a:rPr lang="en-US" dirty="0" smtClean="0">
                <a:latin typeface="+mj-lt"/>
              </a:rPr>
              <a:t>Winona SU Res Rate   $5941</a:t>
            </a:r>
          </a:p>
          <a:p>
            <a:r>
              <a:rPr lang="en-US" dirty="0" smtClean="0">
                <a:latin typeface="+mj-lt"/>
              </a:rPr>
              <a:t>WI Supplement	      - </a:t>
            </a:r>
            <a:r>
              <a:rPr lang="en-US" u="sng" dirty="0" smtClean="0">
                <a:latin typeface="+mj-lt"/>
              </a:rPr>
              <a:t>$  330</a:t>
            </a:r>
          </a:p>
          <a:p>
            <a:r>
              <a:rPr lang="en-US" dirty="0" smtClean="0">
                <a:latin typeface="+mj-lt"/>
              </a:rPr>
              <a:t>Net Tuition Charged	 $5611</a:t>
            </a:r>
            <a:endParaRPr lang="en-US" dirty="0">
              <a:latin typeface="+mj-lt"/>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85800"/>
            <a:ext cx="8534400" cy="990600"/>
          </a:xfrm>
        </p:spPr>
        <p:txBody>
          <a:bodyPr/>
          <a:lstStyle/>
          <a:p>
            <a:r>
              <a:rPr lang="en-US" dirty="0" smtClean="0"/>
              <a:t>What Tuition Rates do Campuses Charge Students?</a:t>
            </a:r>
            <a:endParaRPr lang="en-US" dirty="0"/>
          </a:p>
        </p:txBody>
      </p:sp>
      <p:pic>
        <p:nvPicPr>
          <p:cNvPr id="4" name="chart"/>
          <p:cNvPicPr>
            <a:picLocks noGrp="1" noChangeAspect="1"/>
          </p:cNvPicPr>
          <p:nvPr>
            <p:ph idx="10"/>
          </p:nvPr>
        </p:nvPicPr>
        <p:blipFill>
          <a:blip r:embed="rId2"/>
          <a:stretch>
            <a:fillRect/>
          </a:stretch>
        </p:blipFill>
        <p:spPr>
          <a:xfrm>
            <a:off x="3886200" y="3619500"/>
            <a:ext cx="1447800" cy="1614700"/>
          </a:xfrm>
          <a:prstGeom prst="rect">
            <a:avLst/>
          </a:prstGeom>
        </p:spPr>
      </p:pic>
      <p:sp>
        <p:nvSpPr>
          <p:cNvPr id="7" name="TextBox 6"/>
          <p:cNvSpPr txBox="1"/>
          <p:nvPr/>
        </p:nvSpPr>
        <p:spPr>
          <a:xfrm>
            <a:off x="4038600" y="4081790"/>
            <a:ext cx="1064198" cy="523220"/>
          </a:xfrm>
          <a:prstGeom prst="rect">
            <a:avLst/>
          </a:prstGeom>
          <a:noFill/>
        </p:spPr>
        <p:txBody>
          <a:bodyPr wrap="square" rtlCol="0">
            <a:spAutoFit/>
          </a:bodyPr>
          <a:lstStyle/>
          <a:p>
            <a:r>
              <a:rPr lang="en-US" sz="2800" dirty="0" smtClean="0">
                <a:solidFill>
                  <a:schemeClr val="accent2">
                    <a:lumMod val="50000"/>
                  </a:schemeClr>
                </a:solidFill>
                <a:latin typeface="Arial" pitchFamily="34" charset="0"/>
                <a:cs typeface="Arial" pitchFamily="34" charset="0"/>
              </a:rPr>
              <a:t>MN</a:t>
            </a:r>
            <a:endParaRPr lang="en-US" sz="2800" dirty="0">
              <a:solidFill>
                <a:schemeClr val="accent2">
                  <a:lumMod val="50000"/>
                </a:schemeClr>
              </a:solidFill>
              <a:latin typeface="Arial" pitchFamily="34" charset="0"/>
              <a:cs typeface="Arial" pitchFamily="34" charset="0"/>
            </a:endParaRPr>
          </a:p>
        </p:txBody>
      </p:sp>
      <p:sp>
        <p:nvSpPr>
          <p:cNvPr id="9" name="Right Arrow 8"/>
          <p:cNvSpPr/>
          <p:nvPr/>
        </p:nvSpPr>
        <p:spPr>
          <a:xfrm>
            <a:off x="3733800" y="2296668"/>
            <a:ext cx="1225544"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10" name="Right Arrow 9"/>
          <p:cNvSpPr/>
          <p:nvPr/>
        </p:nvSpPr>
        <p:spPr>
          <a:xfrm rot="10800000">
            <a:off x="3953456" y="5244084"/>
            <a:ext cx="1149343"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12" name="TextBox 11"/>
          <p:cNvSpPr txBox="1"/>
          <p:nvPr/>
        </p:nvSpPr>
        <p:spPr>
          <a:xfrm>
            <a:off x="178955" y="2057400"/>
            <a:ext cx="3554844" cy="4001095"/>
          </a:xfrm>
          <a:prstGeom prst="rect">
            <a:avLst/>
          </a:prstGeom>
          <a:noFill/>
        </p:spPr>
        <p:txBody>
          <a:bodyPr wrap="square" rtlCol="0">
            <a:spAutoFit/>
          </a:bodyPr>
          <a:lstStyle/>
          <a:p>
            <a:pPr>
              <a:buFont typeface="Arial" pitchFamily="34" charset="0"/>
              <a:buChar char="•"/>
            </a:pPr>
            <a:r>
              <a:rPr lang="en-US" sz="1400" b="1" dirty="0" smtClean="0">
                <a:latin typeface="Arial" pitchFamily="34" charset="0"/>
                <a:cs typeface="Arial" pitchFamily="34" charset="0"/>
              </a:rPr>
              <a:t>ND University System distributes official reciprocity rates to ND campuses</a:t>
            </a:r>
          </a:p>
          <a:p>
            <a:pPr>
              <a:buFont typeface="Arial" pitchFamily="34" charset="0"/>
              <a:buChar char="•"/>
            </a:pPr>
            <a:r>
              <a:rPr lang="en-US" sz="1400" b="1" dirty="0" smtClean="0">
                <a:latin typeface="Arial" pitchFamily="34" charset="0"/>
                <a:cs typeface="Arial" pitchFamily="34" charset="0"/>
              </a:rPr>
              <a:t>In general, reciprocity rate is the </a:t>
            </a:r>
            <a:r>
              <a:rPr lang="en-US" sz="1400" b="1" dirty="0" smtClean="0">
                <a:solidFill>
                  <a:schemeClr val="accent6">
                    <a:lumMod val="50000"/>
                  </a:schemeClr>
                </a:solidFill>
                <a:latin typeface="Arial" pitchFamily="34" charset="0"/>
                <a:cs typeface="Arial" pitchFamily="34" charset="0"/>
              </a:rPr>
              <a:t>higher</a:t>
            </a:r>
            <a:r>
              <a:rPr lang="en-US" sz="1400" b="1" dirty="0" smtClean="0">
                <a:latin typeface="Arial" pitchFamily="34" charset="0"/>
                <a:cs typeface="Arial" pitchFamily="34" charset="0"/>
              </a:rPr>
              <a:t> of the two states’ resident rates for the </a:t>
            </a:r>
            <a:r>
              <a:rPr lang="en-US" sz="1400" b="1" i="1" dirty="0" smtClean="0">
                <a:latin typeface="Arial" pitchFamily="34" charset="0"/>
                <a:cs typeface="Arial" pitchFamily="34" charset="0"/>
              </a:rPr>
              <a:t>type</a:t>
            </a:r>
            <a:r>
              <a:rPr lang="en-US" sz="1400" b="1" dirty="0" smtClean="0">
                <a:latin typeface="Arial" pitchFamily="34" charset="0"/>
                <a:cs typeface="Arial" pitchFamily="34" charset="0"/>
              </a:rPr>
              <a:t> of college attended</a:t>
            </a:r>
          </a:p>
          <a:p>
            <a:pPr lvl="1">
              <a:buFont typeface="Arial" pitchFamily="34" charset="0"/>
              <a:buChar char="•"/>
            </a:pPr>
            <a:r>
              <a:rPr lang="en-US" sz="1200" b="1" dirty="0" smtClean="0">
                <a:latin typeface="Arial" pitchFamily="34" charset="0"/>
                <a:cs typeface="Arial" pitchFamily="34" charset="0"/>
              </a:rPr>
              <a:t>NDSU and UND charge the average MN State University undergraduate and graduate rates</a:t>
            </a:r>
          </a:p>
          <a:p>
            <a:pPr lvl="2">
              <a:buFont typeface="Arial" pitchFamily="34" charset="0"/>
              <a:buChar char="•"/>
            </a:pPr>
            <a:r>
              <a:rPr lang="en-US" sz="1200" b="1" dirty="0" smtClean="0">
                <a:latin typeface="Arial" pitchFamily="34" charset="0"/>
                <a:cs typeface="Arial" pitchFamily="34" charset="0"/>
              </a:rPr>
              <a:t>Occupational Therapy charges the ND resident rate</a:t>
            </a:r>
          </a:p>
          <a:p>
            <a:pPr lvl="1">
              <a:buFont typeface="Arial" pitchFamily="34" charset="0"/>
              <a:buChar char="•"/>
            </a:pPr>
            <a:r>
              <a:rPr lang="en-US" sz="1200" b="1" dirty="0" smtClean="0">
                <a:latin typeface="Arial" pitchFamily="34" charset="0"/>
                <a:cs typeface="Arial" pitchFamily="34" charset="0"/>
              </a:rPr>
              <a:t>Dickinson, Mayville, Minot and Valley City charge slightly more (4.5% for 2009-2010) than the ND resident rate for undergraduate and MN resident rate for graduate</a:t>
            </a:r>
          </a:p>
          <a:p>
            <a:pPr lvl="1">
              <a:buFont typeface="Arial" pitchFamily="34" charset="0"/>
              <a:buChar char="•"/>
            </a:pPr>
            <a:r>
              <a:rPr lang="en-US" sz="1200" b="1" dirty="0" smtClean="0">
                <a:latin typeface="Arial" pitchFamily="34" charset="0"/>
                <a:cs typeface="Arial" pitchFamily="34" charset="0"/>
              </a:rPr>
              <a:t>ND two-year campuses charge average MN two-year resident rate</a:t>
            </a:r>
          </a:p>
          <a:p>
            <a:pPr lvl="1">
              <a:buFont typeface="Arial" pitchFamily="34" charset="0"/>
              <a:buChar char="•"/>
            </a:pPr>
            <a:endParaRPr lang="en-US" sz="1200" b="1" dirty="0" smtClean="0">
              <a:latin typeface="Arial" pitchFamily="34" charset="0"/>
              <a:cs typeface="Arial" pitchFamily="34" charset="0"/>
            </a:endParaRPr>
          </a:p>
          <a:p>
            <a:pPr lvl="1">
              <a:buFont typeface="Arial" pitchFamily="34" charset="0"/>
              <a:buChar char="•"/>
            </a:pPr>
            <a:endParaRPr lang="en-US" sz="1400" b="1" dirty="0" smtClean="0">
              <a:latin typeface="Arial" pitchFamily="34" charset="0"/>
              <a:cs typeface="Arial" pitchFamily="34" charset="0"/>
            </a:endParaRPr>
          </a:p>
        </p:txBody>
      </p:sp>
      <p:sp>
        <p:nvSpPr>
          <p:cNvPr id="13" name="Rectangle 12"/>
          <p:cNvSpPr/>
          <p:nvPr/>
        </p:nvSpPr>
        <p:spPr>
          <a:xfrm>
            <a:off x="5334000" y="2057400"/>
            <a:ext cx="3505200" cy="3139321"/>
          </a:xfrm>
          <a:prstGeom prst="rect">
            <a:avLst/>
          </a:prstGeom>
        </p:spPr>
        <p:txBody>
          <a:bodyPr wrap="square">
            <a:spAutoFit/>
          </a:bodyPr>
          <a:lstStyle/>
          <a:p>
            <a:pPr>
              <a:buFont typeface="Arial" pitchFamily="34" charset="0"/>
              <a:buChar char="•"/>
            </a:pPr>
            <a:r>
              <a:rPr lang="en-US" sz="1400" b="1" dirty="0" smtClean="0">
                <a:latin typeface="Arial" pitchFamily="34" charset="0"/>
                <a:cs typeface="Arial" pitchFamily="34" charset="0"/>
              </a:rPr>
              <a:t>OHE distributes official reciprocity rates to MN campuses</a:t>
            </a:r>
          </a:p>
          <a:p>
            <a:pPr>
              <a:buFont typeface="Arial" pitchFamily="34" charset="0"/>
              <a:buChar char="•"/>
            </a:pPr>
            <a:r>
              <a:rPr lang="en-US" sz="1400" b="1" dirty="0" smtClean="0">
                <a:latin typeface="Arial" pitchFamily="34" charset="0"/>
                <a:cs typeface="Arial" pitchFamily="34" charset="0"/>
              </a:rPr>
              <a:t>In general, reciprocity rate is the </a:t>
            </a:r>
            <a:r>
              <a:rPr lang="en-US" sz="1400" b="1" dirty="0" smtClean="0">
                <a:solidFill>
                  <a:schemeClr val="accent6">
                    <a:lumMod val="50000"/>
                  </a:schemeClr>
                </a:solidFill>
                <a:latin typeface="Arial" pitchFamily="34" charset="0"/>
                <a:cs typeface="Arial" pitchFamily="34" charset="0"/>
              </a:rPr>
              <a:t>higher</a:t>
            </a:r>
            <a:r>
              <a:rPr lang="en-US" sz="1400" b="1" dirty="0" smtClean="0">
                <a:latin typeface="Arial" pitchFamily="34" charset="0"/>
                <a:cs typeface="Arial" pitchFamily="34" charset="0"/>
              </a:rPr>
              <a:t> of the two states’ resident rates for the </a:t>
            </a:r>
            <a:r>
              <a:rPr lang="en-US" sz="1400" b="1" i="1" dirty="0" smtClean="0">
                <a:latin typeface="Arial" pitchFamily="34" charset="0"/>
                <a:cs typeface="Arial" pitchFamily="34" charset="0"/>
              </a:rPr>
              <a:t>type</a:t>
            </a:r>
            <a:r>
              <a:rPr lang="en-US" sz="1400" b="1" dirty="0" smtClean="0">
                <a:latin typeface="Arial" pitchFamily="34" charset="0"/>
                <a:cs typeface="Arial" pitchFamily="34" charset="0"/>
              </a:rPr>
              <a:t> of college attended</a:t>
            </a:r>
          </a:p>
          <a:p>
            <a:pPr lvl="1">
              <a:buFont typeface="Arial" pitchFamily="34" charset="0"/>
              <a:buChar char="•"/>
            </a:pPr>
            <a:r>
              <a:rPr lang="en-US" sz="1200" b="1" dirty="0" smtClean="0">
                <a:latin typeface="Arial" pitchFamily="34" charset="0"/>
                <a:cs typeface="Arial" pitchFamily="34" charset="0"/>
              </a:rPr>
              <a:t>This has historically been the MN resident rate for all MN campuses and programs</a:t>
            </a:r>
          </a:p>
          <a:p>
            <a:pPr>
              <a:buFont typeface="Arial" pitchFamily="34" charset="0"/>
              <a:buChar char="•"/>
            </a:pPr>
            <a:r>
              <a:rPr lang="en-US" sz="1400" b="1" dirty="0" smtClean="0">
                <a:latin typeface="Arial" pitchFamily="34" charset="0"/>
                <a:cs typeface="Arial" pitchFamily="34" charset="0"/>
              </a:rPr>
              <a:t>University of MN charges 75% of non-resident rate to ND residents in reserved slots for veterinary medicine and dental medicine</a:t>
            </a:r>
          </a:p>
          <a:p>
            <a:pPr lvl="1">
              <a:buFont typeface="Arial" pitchFamily="34" charset="0"/>
              <a:buChar char="•"/>
            </a:pPr>
            <a:r>
              <a:rPr lang="en-US" sz="1200" b="1" dirty="0" smtClean="0">
                <a:latin typeface="Arial" pitchFamily="34" charset="0"/>
                <a:cs typeface="Arial" pitchFamily="34" charset="0"/>
              </a:rPr>
              <a:t>This increases to 100% of non-resident rate for dental medicine effective 2010-2011 academic year</a:t>
            </a:r>
          </a:p>
        </p:txBody>
      </p:sp>
      <p:pic>
        <p:nvPicPr>
          <p:cNvPr id="14" name="chart"/>
          <p:cNvPicPr>
            <a:picLocks noChangeAspect="1"/>
          </p:cNvPicPr>
          <p:nvPr/>
        </p:nvPicPr>
        <p:blipFill>
          <a:blip r:embed="rId3"/>
          <a:stretch>
            <a:fillRect/>
          </a:stretch>
        </p:blipFill>
        <p:spPr>
          <a:xfrm>
            <a:off x="3733799" y="2781300"/>
            <a:ext cx="1351387" cy="838200"/>
          </a:xfrm>
          <a:prstGeom prst="rect">
            <a:avLst/>
          </a:prstGeom>
        </p:spPr>
      </p:pic>
      <p:sp>
        <p:nvSpPr>
          <p:cNvPr id="15" name="TextBox 14"/>
          <p:cNvSpPr txBox="1"/>
          <p:nvPr/>
        </p:nvSpPr>
        <p:spPr>
          <a:xfrm>
            <a:off x="3953455" y="2971800"/>
            <a:ext cx="704039" cy="523220"/>
          </a:xfrm>
          <a:prstGeom prst="rect">
            <a:avLst/>
          </a:prstGeom>
          <a:noFill/>
        </p:spPr>
        <p:txBody>
          <a:bodyPr wrap="square" rtlCol="0">
            <a:spAutoFit/>
          </a:bodyPr>
          <a:lstStyle/>
          <a:p>
            <a:r>
              <a:rPr lang="en-US" sz="2800" dirty="0" smtClean="0">
                <a:solidFill>
                  <a:schemeClr val="accent6">
                    <a:lumMod val="50000"/>
                  </a:schemeClr>
                </a:solidFill>
                <a:latin typeface="+mj-lt"/>
              </a:rPr>
              <a:t>ND</a:t>
            </a:r>
            <a:endParaRPr lang="en-US" sz="2800" dirty="0">
              <a:solidFill>
                <a:schemeClr val="accent6">
                  <a:lumMod val="50000"/>
                </a:schemeClr>
              </a:solidFill>
              <a:latin typeface="+mj-lt"/>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85800"/>
            <a:ext cx="8534400" cy="990600"/>
          </a:xfrm>
        </p:spPr>
        <p:txBody>
          <a:bodyPr/>
          <a:lstStyle/>
          <a:p>
            <a:r>
              <a:rPr lang="en-US" dirty="0" smtClean="0"/>
              <a:t>What Tuition </a:t>
            </a:r>
            <a:r>
              <a:rPr lang="en-US" dirty="0" smtClean="0">
                <a:solidFill>
                  <a:srgbClr val="FF0000"/>
                </a:solidFill>
              </a:rPr>
              <a:t>and Fee </a:t>
            </a:r>
            <a:r>
              <a:rPr lang="en-US" dirty="0" smtClean="0"/>
              <a:t>Rates do Campuses Charge Students?</a:t>
            </a:r>
            <a:endParaRPr lang="en-US" dirty="0"/>
          </a:p>
        </p:txBody>
      </p:sp>
      <p:pic>
        <p:nvPicPr>
          <p:cNvPr id="4" name="chart"/>
          <p:cNvPicPr>
            <a:picLocks noGrp="1" noChangeAspect="1"/>
          </p:cNvPicPr>
          <p:nvPr>
            <p:ph idx="10"/>
          </p:nvPr>
        </p:nvPicPr>
        <p:blipFill>
          <a:blip r:embed="rId2"/>
          <a:stretch>
            <a:fillRect/>
          </a:stretch>
        </p:blipFill>
        <p:spPr>
          <a:xfrm>
            <a:off x="3886200" y="3068670"/>
            <a:ext cx="1447800" cy="1614700"/>
          </a:xfrm>
          <a:prstGeom prst="rect">
            <a:avLst/>
          </a:prstGeom>
        </p:spPr>
      </p:pic>
      <p:sp>
        <p:nvSpPr>
          <p:cNvPr id="7" name="TextBox 6"/>
          <p:cNvSpPr txBox="1"/>
          <p:nvPr/>
        </p:nvSpPr>
        <p:spPr>
          <a:xfrm>
            <a:off x="4038600" y="4081790"/>
            <a:ext cx="1064198" cy="523220"/>
          </a:xfrm>
          <a:prstGeom prst="rect">
            <a:avLst/>
          </a:prstGeom>
          <a:noFill/>
        </p:spPr>
        <p:txBody>
          <a:bodyPr wrap="square" rtlCol="0">
            <a:spAutoFit/>
          </a:bodyPr>
          <a:lstStyle/>
          <a:p>
            <a:r>
              <a:rPr lang="en-US" sz="2800" dirty="0" smtClean="0">
                <a:solidFill>
                  <a:schemeClr val="accent2">
                    <a:lumMod val="50000"/>
                  </a:schemeClr>
                </a:solidFill>
                <a:latin typeface="Arial" pitchFamily="34" charset="0"/>
                <a:cs typeface="Arial" pitchFamily="34" charset="0"/>
              </a:rPr>
              <a:t>MN</a:t>
            </a:r>
            <a:endParaRPr lang="en-US" sz="2800" dirty="0">
              <a:solidFill>
                <a:schemeClr val="accent2">
                  <a:lumMod val="50000"/>
                </a:schemeClr>
              </a:solidFill>
              <a:latin typeface="Arial" pitchFamily="34" charset="0"/>
              <a:cs typeface="Arial" pitchFamily="34" charset="0"/>
            </a:endParaRPr>
          </a:p>
        </p:txBody>
      </p:sp>
      <p:sp>
        <p:nvSpPr>
          <p:cNvPr id="9" name="Right Arrow 8"/>
          <p:cNvSpPr/>
          <p:nvPr/>
        </p:nvSpPr>
        <p:spPr>
          <a:xfrm>
            <a:off x="3733800" y="2296668"/>
            <a:ext cx="1225544"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10" name="Right Arrow 9"/>
          <p:cNvSpPr/>
          <p:nvPr/>
        </p:nvSpPr>
        <p:spPr>
          <a:xfrm rot="10800000">
            <a:off x="3810001" y="5244084"/>
            <a:ext cx="1149343"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12" name="TextBox 11"/>
          <p:cNvSpPr txBox="1"/>
          <p:nvPr/>
        </p:nvSpPr>
        <p:spPr>
          <a:xfrm>
            <a:off x="178955" y="2057400"/>
            <a:ext cx="3402445" cy="3477875"/>
          </a:xfrm>
          <a:prstGeom prst="rect">
            <a:avLst/>
          </a:prstGeom>
          <a:noFill/>
        </p:spPr>
        <p:txBody>
          <a:bodyPr wrap="square" rtlCol="0">
            <a:spAutoFit/>
          </a:bodyPr>
          <a:lstStyle/>
          <a:p>
            <a:pPr>
              <a:buFont typeface="Arial" pitchFamily="34" charset="0"/>
              <a:buChar char="•"/>
            </a:pPr>
            <a:r>
              <a:rPr lang="en-US" sz="1400" b="1" dirty="0" smtClean="0">
                <a:latin typeface="Arial" pitchFamily="34" charset="0"/>
                <a:cs typeface="Arial" pitchFamily="34" charset="0"/>
              </a:rPr>
              <a:t>SD Board of Regents distributes official reciprocity rates to SD campuses</a:t>
            </a:r>
          </a:p>
          <a:p>
            <a:pPr>
              <a:buFont typeface="Arial" pitchFamily="34" charset="0"/>
              <a:buChar char="•"/>
            </a:pPr>
            <a:r>
              <a:rPr lang="en-US" sz="1400" b="1" dirty="0" smtClean="0">
                <a:latin typeface="Arial" pitchFamily="34" charset="0"/>
                <a:cs typeface="Arial" pitchFamily="34" charset="0"/>
              </a:rPr>
              <a:t>In general, reciprocity rate is the </a:t>
            </a:r>
            <a:r>
              <a:rPr lang="en-US" sz="1400" b="1" dirty="0" smtClean="0">
                <a:solidFill>
                  <a:schemeClr val="accent6">
                    <a:lumMod val="50000"/>
                  </a:schemeClr>
                </a:solidFill>
                <a:latin typeface="Arial" pitchFamily="34" charset="0"/>
                <a:cs typeface="Arial" pitchFamily="34" charset="0"/>
              </a:rPr>
              <a:t>higher</a:t>
            </a:r>
            <a:r>
              <a:rPr lang="en-US" sz="1400" b="1" dirty="0" smtClean="0">
                <a:latin typeface="Arial" pitchFamily="34" charset="0"/>
                <a:cs typeface="Arial" pitchFamily="34" charset="0"/>
              </a:rPr>
              <a:t> of the two states’ resident rates for the </a:t>
            </a:r>
            <a:r>
              <a:rPr lang="en-US" sz="1400" b="1" i="1" dirty="0" smtClean="0">
                <a:latin typeface="Arial" pitchFamily="34" charset="0"/>
                <a:cs typeface="Arial" pitchFamily="34" charset="0"/>
              </a:rPr>
              <a:t>type</a:t>
            </a:r>
            <a:r>
              <a:rPr lang="en-US" sz="1400" b="1" dirty="0" smtClean="0">
                <a:latin typeface="Arial" pitchFamily="34" charset="0"/>
                <a:cs typeface="Arial" pitchFamily="34" charset="0"/>
              </a:rPr>
              <a:t> of college attended</a:t>
            </a:r>
          </a:p>
          <a:p>
            <a:pPr lvl="1">
              <a:buFont typeface="Arial" pitchFamily="34" charset="0"/>
              <a:buChar char="•"/>
            </a:pPr>
            <a:r>
              <a:rPr lang="en-US" sz="1200" b="1" dirty="0" smtClean="0">
                <a:latin typeface="Arial" pitchFamily="34" charset="0"/>
                <a:cs typeface="Arial" pitchFamily="34" charset="0"/>
              </a:rPr>
              <a:t>SD four-year universities charge the average MN four-year (state universities, UM Crookston &amp; Duluth) undergraduate and graduate rates</a:t>
            </a:r>
          </a:p>
          <a:p>
            <a:pPr lvl="1">
              <a:buFont typeface="Arial" pitchFamily="34" charset="0"/>
              <a:buChar char="•"/>
            </a:pPr>
            <a:r>
              <a:rPr lang="en-US" sz="1200" b="1" dirty="0" smtClean="0">
                <a:latin typeface="Arial" pitchFamily="34" charset="0"/>
                <a:cs typeface="Arial" pitchFamily="34" charset="0"/>
              </a:rPr>
              <a:t>SD professional programs charge the higher of the MN professional program resident rate or 150% of the SD professional program resident rate</a:t>
            </a:r>
          </a:p>
          <a:p>
            <a:pPr>
              <a:buFont typeface="Arial" pitchFamily="34" charset="0"/>
              <a:buChar char="•"/>
            </a:pPr>
            <a:r>
              <a:rPr lang="en-US" sz="1400" b="1" dirty="0" smtClean="0">
                <a:latin typeface="Arial" pitchFamily="34" charset="0"/>
                <a:cs typeface="Arial" pitchFamily="34" charset="0"/>
              </a:rPr>
              <a:t>SD technical colleges charge MN residents the SD resident rate</a:t>
            </a:r>
          </a:p>
        </p:txBody>
      </p:sp>
      <p:sp>
        <p:nvSpPr>
          <p:cNvPr id="13" name="Rectangle 12"/>
          <p:cNvSpPr/>
          <p:nvPr/>
        </p:nvSpPr>
        <p:spPr>
          <a:xfrm>
            <a:off x="5334000" y="2057400"/>
            <a:ext cx="3505200" cy="3877985"/>
          </a:xfrm>
          <a:prstGeom prst="rect">
            <a:avLst/>
          </a:prstGeom>
        </p:spPr>
        <p:txBody>
          <a:bodyPr wrap="square">
            <a:spAutoFit/>
          </a:bodyPr>
          <a:lstStyle/>
          <a:p>
            <a:pPr>
              <a:buFont typeface="Arial" pitchFamily="34" charset="0"/>
              <a:buChar char="•"/>
            </a:pPr>
            <a:r>
              <a:rPr lang="en-US" sz="1400" b="1" dirty="0" smtClean="0">
                <a:latin typeface="Arial" pitchFamily="34" charset="0"/>
                <a:cs typeface="Arial" pitchFamily="34" charset="0"/>
              </a:rPr>
              <a:t>OHE distributes official reciprocity rates to MN campuses</a:t>
            </a:r>
          </a:p>
          <a:p>
            <a:pPr>
              <a:buFont typeface="Arial" pitchFamily="34" charset="0"/>
              <a:buChar char="•"/>
            </a:pPr>
            <a:r>
              <a:rPr lang="en-US" sz="1400" b="1" dirty="0" smtClean="0">
                <a:latin typeface="Arial" pitchFamily="34" charset="0"/>
                <a:cs typeface="Arial" pitchFamily="34" charset="0"/>
              </a:rPr>
              <a:t>In general, reciprocity rate is the </a:t>
            </a:r>
            <a:r>
              <a:rPr lang="en-US" sz="1400" b="1" dirty="0" smtClean="0">
                <a:solidFill>
                  <a:schemeClr val="accent6">
                    <a:lumMod val="50000"/>
                  </a:schemeClr>
                </a:solidFill>
                <a:latin typeface="Arial" pitchFamily="34" charset="0"/>
                <a:cs typeface="Arial" pitchFamily="34" charset="0"/>
              </a:rPr>
              <a:t>higher</a:t>
            </a:r>
            <a:r>
              <a:rPr lang="en-US" sz="1400" b="1" dirty="0" smtClean="0">
                <a:latin typeface="Arial" pitchFamily="34" charset="0"/>
                <a:cs typeface="Arial" pitchFamily="34" charset="0"/>
              </a:rPr>
              <a:t> of the two states’ resident tuition and fee rates for the </a:t>
            </a:r>
            <a:r>
              <a:rPr lang="en-US" sz="1400" b="1" i="1" dirty="0" smtClean="0">
                <a:latin typeface="Arial" pitchFamily="34" charset="0"/>
                <a:cs typeface="Arial" pitchFamily="34" charset="0"/>
              </a:rPr>
              <a:t>type</a:t>
            </a:r>
            <a:r>
              <a:rPr lang="en-US" sz="1400" b="1" dirty="0" smtClean="0">
                <a:latin typeface="Arial" pitchFamily="34" charset="0"/>
                <a:cs typeface="Arial" pitchFamily="34" charset="0"/>
              </a:rPr>
              <a:t> of college attended</a:t>
            </a:r>
          </a:p>
          <a:p>
            <a:pPr lvl="1">
              <a:buFont typeface="Arial" pitchFamily="34" charset="0"/>
              <a:buChar char="•"/>
            </a:pPr>
            <a:r>
              <a:rPr lang="en-US" sz="1200" b="1" dirty="0" smtClean="0">
                <a:latin typeface="Arial" pitchFamily="34" charset="0"/>
                <a:cs typeface="Arial" pitchFamily="34" charset="0"/>
              </a:rPr>
              <a:t>U of MN campuses charge MN resident tuition and fees</a:t>
            </a:r>
          </a:p>
          <a:p>
            <a:pPr lvl="1">
              <a:buFont typeface="Arial" pitchFamily="34" charset="0"/>
              <a:buChar char="•"/>
            </a:pPr>
            <a:r>
              <a:rPr lang="en-US" sz="1200" b="1" dirty="0" smtClean="0">
                <a:latin typeface="Arial" pitchFamily="34" charset="0"/>
                <a:cs typeface="Arial" pitchFamily="34" charset="0"/>
              </a:rPr>
              <a:t>About half of MN state universities charge MN resident tuition and fee rate, and half charge the SD resident tuition and fee rate</a:t>
            </a:r>
          </a:p>
          <a:p>
            <a:pPr lvl="1">
              <a:buFont typeface="Arial" pitchFamily="34" charset="0"/>
              <a:buChar char="•"/>
            </a:pPr>
            <a:r>
              <a:rPr lang="en-US" sz="1200" b="1" dirty="0" smtClean="0">
                <a:latin typeface="Arial" pitchFamily="34" charset="0"/>
                <a:cs typeface="Arial" pitchFamily="34" charset="0"/>
              </a:rPr>
              <a:t>MN community and consolidated colleges charge the MN resident tuition  (plus surcharge – 16.3% for 2009-2010) and fees</a:t>
            </a:r>
            <a:endParaRPr lang="en-US" sz="1400" b="1" dirty="0" smtClean="0">
              <a:latin typeface="Arial" pitchFamily="34" charset="0"/>
              <a:cs typeface="Arial" pitchFamily="34" charset="0"/>
            </a:endParaRPr>
          </a:p>
          <a:p>
            <a:pPr>
              <a:buFont typeface="Arial" pitchFamily="34" charset="0"/>
              <a:buChar char="•"/>
            </a:pPr>
            <a:r>
              <a:rPr lang="en-US" sz="1400" b="1" dirty="0" smtClean="0">
                <a:latin typeface="Arial" pitchFamily="34" charset="0"/>
                <a:cs typeface="Arial" pitchFamily="34" charset="0"/>
              </a:rPr>
              <a:t>MN stand alone technical colleges charge SD residents the MN resident rate</a:t>
            </a:r>
          </a:p>
        </p:txBody>
      </p:sp>
      <p:pic>
        <p:nvPicPr>
          <p:cNvPr id="11" name="chart"/>
          <p:cNvPicPr>
            <a:picLocks noChangeAspect="1"/>
          </p:cNvPicPr>
          <p:nvPr/>
        </p:nvPicPr>
        <p:blipFill>
          <a:blip r:embed="rId3"/>
          <a:stretch>
            <a:fillRect/>
          </a:stretch>
        </p:blipFill>
        <p:spPr>
          <a:xfrm>
            <a:off x="3733800" y="4049614"/>
            <a:ext cx="1454144" cy="1110791"/>
          </a:xfrm>
          <a:prstGeom prst="rect">
            <a:avLst/>
          </a:prstGeom>
        </p:spPr>
      </p:pic>
      <p:sp>
        <p:nvSpPr>
          <p:cNvPr id="16" name="TextBox 15"/>
          <p:cNvSpPr txBox="1"/>
          <p:nvPr/>
        </p:nvSpPr>
        <p:spPr>
          <a:xfrm>
            <a:off x="4038600" y="3352800"/>
            <a:ext cx="920744" cy="523220"/>
          </a:xfrm>
          <a:prstGeom prst="rect">
            <a:avLst/>
          </a:prstGeom>
          <a:noFill/>
        </p:spPr>
        <p:txBody>
          <a:bodyPr wrap="square" rtlCol="0">
            <a:spAutoFit/>
          </a:bodyPr>
          <a:lstStyle/>
          <a:p>
            <a:r>
              <a:rPr lang="en-US" sz="2800" dirty="0" smtClean="0">
                <a:solidFill>
                  <a:srgbClr val="FFFF00"/>
                </a:solidFill>
                <a:latin typeface="Arial" pitchFamily="34" charset="0"/>
                <a:cs typeface="Arial" pitchFamily="34" charset="0"/>
              </a:rPr>
              <a:t>MN</a:t>
            </a:r>
            <a:endParaRPr lang="en-US" sz="2800" dirty="0">
              <a:solidFill>
                <a:srgbClr val="FFFF00"/>
              </a:solidFill>
              <a:latin typeface="Arial" pitchFamily="34" charset="0"/>
              <a:cs typeface="Arial" pitchFamily="34" charset="0"/>
            </a:endParaRPr>
          </a:p>
        </p:txBody>
      </p:sp>
      <p:sp>
        <p:nvSpPr>
          <p:cNvPr id="17" name="TextBox 16"/>
          <p:cNvSpPr txBox="1"/>
          <p:nvPr/>
        </p:nvSpPr>
        <p:spPr>
          <a:xfrm>
            <a:off x="4038600" y="4300210"/>
            <a:ext cx="683200" cy="523220"/>
          </a:xfrm>
          <a:prstGeom prst="rect">
            <a:avLst/>
          </a:prstGeom>
          <a:noFill/>
        </p:spPr>
        <p:txBody>
          <a:bodyPr wrap="none" rtlCol="0">
            <a:spAutoFit/>
          </a:bodyPr>
          <a:lstStyle/>
          <a:p>
            <a:r>
              <a:rPr lang="en-US" sz="2800" dirty="0" smtClean="0">
                <a:solidFill>
                  <a:schemeClr val="accent6">
                    <a:lumMod val="50000"/>
                  </a:schemeClr>
                </a:solidFill>
                <a:latin typeface="+mj-lt"/>
              </a:rPr>
              <a:t>SD</a:t>
            </a:r>
            <a:endParaRPr lang="en-US" sz="2800" dirty="0">
              <a:solidFill>
                <a:schemeClr val="accent6">
                  <a:lumMod val="50000"/>
                </a:schemeClr>
              </a:solidFill>
              <a:latin typeface="+mj-lt"/>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85800"/>
            <a:ext cx="8534400" cy="990600"/>
          </a:xfrm>
        </p:spPr>
        <p:txBody>
          <a:bodyPr/>
          <a:lstStyle/>
          <a:p>
            <a:r>
              <a:rPr lang="en-US" dirty="0" smtClean="0"/>
              <a:t>How is Term Enrollment Data </a:t>
            </a:r>
            <a:br>
              <a:rPr lang="en-US" dirty="0" smtClean="0"/>
            </a:br>
            <a:r>
              <a:rPr lang="en-US" dirty="0" smtClean="0"/>
              <a:t>Reported?</a:t>
            </a:r>
            <a:endParaRPr lang="en-US" dirty="0"/>
          </a:p>
        </p:txBody>
      </p:sp>
      <p:pic>
        <p:nvPicPr>
          <p:cNvPr id="4" name="chart"/>
          <p:cNvPicPr>
            <a:picLocks noGrp="1" noChangeAspect="1"/>
          </p:cNvPicPr>
          <p:nvPr>
            <p:ph idx="10"/>
          </p:nvPr>
        </p:nvPicPr>
        <p:blipFill>
          <a:blip r:embed="rId2"/>
          <a:stretch>
            <a:fillRect/>
          </a:stretch>
        </p:blipFill>
        <p:spPr>
          <a:xfrm>
            <a:off x="3654999" y="2438400"/>
            <a:ext cx="1447800" cy="1614700"/>
          </a:xfrm>
          <a:prstGeom prst="rect">
            <a:avLst/>
          </a:prstGeom>
        </p:spPr>
      </p:pic>
      <p:pic>
        <p:nvPicPr>
          <p:cNvPr id="5" name="chart"/>
          <p:cNvPicPr>
            <a:picLocks noChangeAspect="1"/>
          </p:cNvPicPr>
          <p:nvPr/>
        </p:nvPicPr>
        <p:blipFill>
          <a:blip r:embed="rId3"/>
          <a:stretch>
            <a:fillRect/>
          </a:stretch>
        </p:blipFill>
        <p:spPr>
          <a:xfrm>
            <a:off x="3962399" y="3661975"/>
            <a:ext cx="1447801" cy="1580649"/>
          </a:xfrm>
          <a:prstGeom prst="rect">
            <a:avLst/>
          </a:prstGeom>
        </p:spPr>
      </p:pic>
      <p:sp>
        <p:nvSpPr>
          <p:cNvPr id="7" name="TextBox 6"/>
          <p:cNvSpPr txBox="1"/>
          <p:nvPr/>
        </p:nvSpPr>
        <p:spPr>
          <a:xfrm>
            <a:off x="3877254" y="2895600"/>
            <a:ext cx="847145" cy="523220"/>
          </a:xfrm>
          <a:prstGeom prst="rect">
            <a:avLst/>
          </a:prstGeom>
          <a:noFill/>
        </p:spPr>
        <p:txBody>
          <a:bodyPr wrap="square" rtlCol="0">
            <a:spAutoFit/>
          </a:bodyPr>
          <a:lstStyle/>
          <a:p>
            <a:r>
              <a:rPr lang="en-US" sz="2800" dirty="0" smtClean="0">
                <a:solidFill>
                  <a:schemeClr val="accent3">
                    <a:lumMod val="60000"/>
                    <a:lumOff val="40000"/>
                  </a:schemeClr>
                </a:solidFill>
                <a:latin typeface="Arial" pitchFamily="34" charset="0"/>
                <a:cs typeface="Arial" pitchFamily="34" charset="0"/>
              </a:rPr>
              <a:t>MN</a:t>
            </a:r>
            <a:endParaRPr lang="en-US" sz="2800" dirty="0">
              <a:solidFill>
                <a:schemeClr val="accent3">
                  <a:lumMod val="60000"/>
                  <a:lumOff val="40000"/>
                </a:schemeClr>
              </a:solidFill>
              <a:latin typeface="Arial" pitchFamily="34" charset="0"/>
              <a:cs typeface="Arial" pitchFamily="34" charset="0"/>
            </a:endParaRPr>
          </a:p>
        </p:txBody>
      </p:sp>
      <p:sp>
        <p:nvSpPr>
          <p:cNvPr id="8" name="TextBox 7"/>
          <p:cNvSpPr txBox="1"/>
          <p:nvPr/>
        </p:nvSpPr>
        <p:spPr>
          <a:xfrm>
            <a:off x="4480513" y="4226170"/>
            <a:ext cx="622286" cy="523220"/>
          </a:xfrm>
          <a:prstGeom prst="rect">
            <a:avLst/>
          </a:prstGeom>
          <a:noFill/>
        </p:spPr>
        <p:txBody>
          <a:bodyPr wrap="square" rtlCol="0">
            <a:spAutoFit/>
          </a:bodyPr>
          <a:lstStyle/>
          <a:p>
            <a:r>
              <a:rPr lang="en-US" sz="2800" dirty="0" smtClean="0">
                <a:solidFill>
                  <a:schemeClr val="accent6">
                    <a:lumMod val="50000"/>
                  </a:schemeClr>
                </a:solidFill>
                <a:latin typeface="Arial" pitchFamily="34" charset="0"/>
                <a:cs typeface="Arial" pitchFamily="34" charset="0"/>
              </a:rPr>
              <a:t>WI</a:t>
            </a:r>
            <a:endParaRPr lang="en-US" sz="2800" dirty="0">
              <a:solidFill>
                <a:schemeClr val="accent6">
                  <a:lumMod val="50000"/>
                </a:schemeClr>
              </a:solidFill>
              <a:latin typeface="Arial" pitchFamily="34" charset="0"/>
              <a:cs typeface="Arial" pitchFamily="34" charset="0"/>
            </a:endParaRPr>
          </a:p>
        </p:txBody>
      </p:sp>
      <p:sp>
        <p:nvSpPr>
          <p:cNvPr id="9" name="Right Arrow 8"/>
          <p:cNvSpPr/>
          <p:nvPr/>
        </p:nvSpPr>
        <p:spPr>
          <a:xfrm>
            <a:off x="3733799" y="1953768"/>
            <a:ext cx="1225544"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10" name="Right Arrow 9"/>
          <p:cNvSpPr/>
          <p:nvPr/>
        </p:nvSpPr>
        <p:spPr>
          <a:xfrm rot="10800000">
            <a:off x="3953455" y="5244084"/>
            <a:ext cx="1149343"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11" name="TextBox 10"/>
          <p:cNvSpPr txBox="1"/>
          <p:nvPr/>
        </p:nvSpPr>
        <p:spPr>
          <a:xfrm>
            <a:off x="5410200" y="1676400"/>
            <a:ext cx="3657600" cy="4985980"/>
          </a:xfrm>
          <a:prstGeom prst="rect">
            <a:avLst/>
          </a:prstGeom>
          <a:noFill/>
        </p:spPr>
        <p:txBody>
          <a:bodyPr wrap="square" rtlCol="0">
            <a:spAutoFit/>
          </a:bodyPr>
          <a:lstStyle/>
          <a:p>
            <a:pPr>
              <a:buFont typeface="Arial" pitchFamily="34" charset="0"/>
              <a:buChar char="•"/>
            </a:pPr>
            <a:r>
              <a:rPr lang="en-US" sz="1400" b="1" dirty="0" smtClean="0">
                <a:latin typeface="Arial" pitchFamily="34" charset="0"/>
                <a:cs typeface="Arial" pitchFamily="34" charset="0"/>
              </a:rPr>
              <a:t>After term ends, OHE sends email to WI campuses asking them to report term enrollment data for MN residents enrolled at WI campuses</a:t>
            </a:r>
          </a:p>
          <a:p>
            <a:pPr>
              <a:buFont typeface="Arial" pitchFamily="34" charset="0"/>
              <a:buChar char="•"/>
            </a:pPr>
            <a:endParaRPr lang="en-US" sz="1400" b="1" dirty="0" smtClean="0">
              <a:latin typeface="Arial" pitchFamily="34" charset="0"/>
              <a:cs typeface="Arial" pitchFamily="34" charset="0"/>
            </a:endParaRPr>
          </a:p>
          <a:p>
            <a:pPr>
              <a:buFont typeface="Arial" pitchFamily="34" charset="0"/>
              <a:buChar char="•"/>
            </a:pPr>
            <a:r>
              <a:rPr lang="en-US" sz="1400" b="1" dirty="0" smtClean="0">
                <a:latin typeface="Arial" pitchFamily="34" charset="0"/>
                <a:cs typeface="Arial" pitchFamily="34" charset="0"/>
              </a:rPr>
              <a:t>Some WI campuses submit term enrollment data electronically by sending a file via FTP</a:t>
            </a:r>
          </a:p>
          <a:p>
            <a:pPr lvl="1">
              <a:buFont typeface="Arial" pitchFamily="34" charset="0"/>
              <a:buChar char="•"/>
            </a:pPr>
            <a:r>
              <a:rPr lang="en-US" sz="1400" b="1" dirty="0" smtClean="0">
                <a:latin typeface="Arial" pitchFamily="34" charset="0"/>
                <a:cs typeface="Arial" pitchFamily="34" charset="0"/>
              </a:rPr>
              <a:t>Eau Claire, </a:t>
            </a:r>
            <a:r>
              <a:rPr lang="en-US" sz="1400" b="1" dirty="0" err="1" smtClean="0">
                <a:latin typeface="Arial" pitchFamily="34" charset="0"/>
                <a:cs typeface="Arial" pitchFamily="34" charset="0"/>
              </a:rPr>
              <a:t>LaCrosse</a:t>
            </a:r>
            <a:r>
              <a:rPr lang="en-US" sz="1400" b="1" dirty="0" smtClean="0">
                <a:latin typeface="Arial" pitchFamily="34" charset="0"/>
                <a:cs typeface="Arial" pitchFamily="34" charset="0"/>
              </a:rPr>
              <a:t>, Madison, River Falls, Stout, Superior</a:t>
            </a:r>
          </a:p>
          <a:p>
            <a:pPr lvl="1"/>
            <a:endParaRPr lang="en-US" sz="1400" b="1" dirty="0" smtClean="0">
              <a:latin typeface="Arial" pitchFamily="34" charset="0"/>
              <a:cs typeface="Arial" pitchFamily="34" charset="0"/>
            </a:endParaRPr>
          </a:p>
          <a:p>
            <a:pPr>
              <a:buFont typeface="Arial" pitchFamily="34" charset="0"/>
              <a:buChar char="•"/>
            </a:pPr>
            <a:r>
              <a:rPr lang="en-US" sz="1400" b="1" dirty="0" smtClean="0">
                <a:latin typeface="Arial" pitchFamily="34" charset="0"/>
                <a:cs typeface="Arial" pitchFamily="34" charset="0"/>
              </a:rPr>
              <a:t>Remaining WI campuses enter term enrollment data on OHE’s term enrollment data web screen</a:t>
            </a:r>
          </a:p>
          <a:p>
            <a:pPr lvl="1">
              <a:buFont typeface="Arial" pitchFamily="34" charset="0"/>
              <a:buChar char="•"/>
            </a:pPr>
            <a:r>
              <a:rPr lang="en-US" sz="1400" b="1" dirty="0" smtClean="0">
                <a:latin typeface="Arial" pitchFamily="34" charset="0"/>
                <a:cs typeface="Arial" pitchFamily="34" charset="0"/>
                <a:hlinkClick r:id="rId4"/>
              </a:rPr>
              <a:t>https://www.ohe.state.mn.us/ss/itr/index.cfm</a:t>
            </a:r>
            <a:endParaRPr lang="en-US" sz="1400" b="1" dirty="0" smtClean="0">
              <a:latin typeface="Arial" pitchFamily="34" charset="0"/>
              <a:cs typeface="Arial" pitchFamily="34" charset="0"/>
            </a:endParaRPr>
          </a:p>
          <a:p>
            <a:pPr lvl="1">
              <a:buFont typeface="Arial" pitchFamily="34" charset="0"/>
              <a:buChar char="•"/>
            </a:pPr>
            <a:r>
              <a:rPr lang="en-US" sz="1200" b="1" dirty="0" smtClean="0">
                <a:latin typeface="Arial" pitchFamily="34" charset="0"/>
                <a:cs typeface="Arial" pitchFamily="34" charset="0"/>
              </a:rPr>
              <a:t>University of Wisconsin Colleges office reports for all community colleges</a:t>
            </a:r>
          </a:p>
          <a:p>
            <a:pPr lvl="1"/>
            <a:endParaRPr lang="en-US" sz="1400" b="1" dirty="0" smtClean="0">
              <a:latin typeface="Arial" pitchFamily="34" charset="0"/>
              <a:cs typeface="Arial" pitchFamily="34" charset="0"/>
            </a:endParaRPr>
          </a:p>
          <a:p>
            <a:pPr>
              <a:buFont typeface="Arial" pitchFamily="34" charset="0"/>
              <a:buChar char="•"/>
            </a:pPr>
            <a:r>
              <a:rPr lang="en-US" sz="1400" b="1" dirty="0" smtClean="0">
                <a:latin typeface="Arial" pitchFamily="34" charset="0"/>
                <a:cs typeface="Arial" pitchFamily="34" charset="0"/>
              </a:rPr>
              <a:t>WI technical colleges do </a:t>
            </a:r>
            <a:r>
              <a:rPr lang="en-US" sz="1400" b="1" dirty="0" smtClean="0">
                <a:solidFill>
                  <a:srgbClr val="FF0000"/>
                </a:solidFill>
                <a:latin typeface="Arial" pitchFamily="34" charset="0"/>
                <a:cs typeface="Arial" pitchFamily="34" charset="0"/>
              </a:rPr>
              <a:t>NOT</a:t>
            </a:r>
            <a:r>
              <a:rPr lang="en-US" sz="1400" b="1" dirty="0" smtClean="0">
                <a:latin typeface="Arial" pitchFamily="34" charset="0"/>
                <a:cs typeface="Arial" pitchFamily="34" charset="0"/>
              </a:rPr>
              <a:t> report term enrollment data to OHE, since it is not used in the payment calculation</a:t>
            </a:r>
          </a:p>
          <a:p>
            <a:pPr lvl="1">
              <a:buFont typeface="Arial" pitchFamily="34" charset="0"/>
              <a:buChar char="•"/>
            </a:pPr>
            <a:endParaRPr lang="en-US" sz="1400" b="1" dirty="0" smtClean="0">
              <a:latin typeface="Arial" pitchFamily="34" charset="0"/>
              <a:cs typeface="Arial" pitchFamily="34" charset="0"/>
            </a:endParaRPr>
          </a:p>
        </p:txBody>
      </p:sp>
      <p:sp>
        <p:nvSpPr>
          <p:cNvPr id="12" name="TextBox 11"/>
          <p:cNvSpPr txBox="1"/>
          <p:nvPr/>
        </p:nvSpPr>
        <p:spPr>
          <a:xfrm>
            <a:off x="178955" y="1918717"/>
            <a:ext cx="3326245" cy="4401205"/>
          </a:xfrm>
          <a:prstGeom prst="rect">
            <a:avLst/>
          </a:prstGeom>
          <a:noFill/>
        </p:spPr>
        <p:txBody>
          <a:bodyPr wrap="square" rtlCol="0">
            <a:spAutoFit/>
          </a:bodyPr>
          <a:lstStyle/>
          <a:p>
            <a:pPr>
              <a:buFont typeface="Arial" pitchFamily="34" charset="0"/>
              <a:buChar char="•"/>
            </a:pPr>
            <a:r>
              <a:rPr lang="en-US" sz="1400" b="1" dirty="0" smtClean="0">
                <a:latin typeface="Arial" pitchFamily="34" charset="0"/>
                <a:cs typeface="Arial" pitchFamily="34" charset="0"/>
              </a:rPr>
              <a:t>After term ends, HEAB asks MN campuses to report term enrollment data for WI residents enrolled at MN campuses</a:t>
            </a:r>
          </a:p>
          <a:p>
            <a:endParaRPr lang="en-US" sz="1400" b="1" dirty="0" smtClean="0">
              <a:latin typeface="Arial" pitchFamily="34" charset="0"/>
              <a:cs typeface="Arial" pitchFamily="34" charset="0"/>
            </a:endParaRPr>
          </a:p>
          <a:p>
            <a:pPr>
              <a:buFont typeface="Arial" pitchFamily="34" charset="0"/>
              <a:buChar char="•"/>
            </a:pPr>
            <a:r>
              <a:rPr lang="en-US" sz="1400" b="1" dirty="0" smtClean="0">
                <a:latin typeface="Arial" pitchFamily="34" charset="0"/>
                <a:cs typeface="Arial" pitchFamily="34" charset="0"/>
              </a:rPr>
              <a:t>Some MN campuses submit term enrollment data electronically</a:t>
            </a:r>
          </a:p>
          <a:p>
            <a:pPr lvl="1">
              <a:buFont typeface="Arial" pitchFamily="34" charset="0"/>
              <a:buChar char="•"/>
            </a:pPr>
            <a:r>
              <a:rPr lang="en-US" sz="1400" b="1" dirty="0" smtClean="0">
                <a:latin typeface="Arial" pitchFamily="34" charset="0"/>
                <a:cs typeface="Arial" pitchFamily="34" charset="0"/>
              </a:rPr>
              <a:t>University of MN</a:t>
            </a:r>
          </a:p>
          <a:p>
            <a:pPr lvl="1">
              <a:buFont typeface="Arial" pitchFamily="34" charset="0"/>
              <a:buChar char="•"/>
            </a:pPr>
            <a:r>
              <a:rPr lang="en-US" sz="1400" b="1" dirty="0" smtClean="0">
                <a:latin typeface="Arial" pitchFamily="34" charset="0"/>
                <a:cs typeface="Arial" pitchFamily="34" charset="0"/>
              </a:rPr>
              <a:t>MnSCU will begin this process for 2010-2011</a:t>
            </a:r>
          </a:p>
          <a:p>
            <a:pPr lvl="1"/>
            <a:endParaRPr lang="en-US" sz="1400" b="1" dirty="0" smtClean="0">
              <a:latin typeface="Arial" pitchFamily="34" charset="0"/>
              <a:cs typeface="Arial" pitchFamily="34" charset="0"/>
            </a:endParaRPr>
          </a:p>
          <a:p>
            <a:pPr>
              <a:buFont typeface="Arial" pitchFamily="34" charset="0"/>
              <a:buChar char="•"/>
            </a:pPr>
            <a:r>
              <a:rPr lang="en-US" sz="1400" b="1" dirty="0" smtClean="0">
                <a:latin typeface="Arial" pitchFamily="34" charset="0"/>
                <a:cs typeface="Arial" pitchFamily="34" charset="0"/>
              </a:rPr>
              <a:t>Other MN campuses provide term enrollment data on spreadsheets generated by HEAB and uploaded via secure web site</a:t>
            </a:r>
          </a:p>
          <a:p>
            <a:pPr>
              <a:buFont typeface="Arial" pitchFamily="34" charset="0"/>
              <a:buChar char="•"/>
            </a:pPr>
            <a:endParaRPr lang="en-US" sz="1400" b="1" dirty="0" smtClean="0">
              <a:latin typeface="Arial" pitchFamily="34" charset="0"/>
              <a:cs typeface="Arial" pitchFamily="34" charset="0"/>
            </a:endParaRPr>
          </a:p>
          <a:p>
            <a:pPr>
              <a:buFont typeface="Arial" pitchFamily="34" charset="0"/>
              <a:buChar char="•"/>
            </a:pPr>
            <a:r>
              <a:rPr lang="en-US" sz="1400" b="1" dirty="0" smtClean="0">
                <a:latin typeface="Arial" pitchFamily="34" charset="0"/>
                <a:cs typeface="Arial" pitchFamily="34" charset="0"/>
              </a:rPr>
              <a:t>MN stand-alone technical colleges do </a:t>
            </a:r>
            <a:r>
              <a:rPr lang="en-US" sz="1400" b="1" dirty="0" smtClean="0">
                <a:solidFill>
                  <a:srgbClr val="FF0000"/>
                </a:solidFill>
                <a:latin typeface="Arial" pitchFamily="34" charset="0"/>
                <a:cs typeface="Arial" pitchFamily="34" charset="0"/>
              </a:rPr>
              <a:t>NOT</a:t>
            </a:r>
            <a:r>
              <a:rPr lang="en-US" sz="1400" b="1" dirty="0" smtClean="0">
                <a:latin typeface="Arial" pitchFamily="34" charset="0"/>
                <a:cs typeface="Arial" pitchFamily="34" charset="0"/>
              </a:rPr>
              <a:t> report term enrollment data to HEAB, since it is not used in the payment calculation</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85800"/>
            <a:ext cx="8534400" cy="990600"/>
          </a:xfrm>
        </p:spPr>
        <p:txBody>
          <a:bodyPr/>
          <a:lstStyle/>
          <a:p>
            <a:r>
              <a:rPr lang="en-US" dirty="0" smtClean="0"/>
              <a:t>How is Term Enrollment Data </a:t>
            </a:r>
            <a:br>
              <a:rPr lang="en-US" dirty="0" smtClean="0"/>
            </a:br>
            <a:r>
              <a:rPr lang="en-US" dirty="0" smtClean="0"/>
              <a:t>Reported?</a:t>
            </a:r>
            <a:endParaRPr lang="en-US" dirty="0"/>
          </a:p>
        </p:txBody>
      </p:sp>
      <p:pic>
        <p:nvPicPr>
          <p:cNvPr id="4" name="chart"/>
          <p:cNvPicPr>
            <a:picLocks noGrp="1" noChangeAspect="1"/>
          </p:cNvPicPr>
          <p:nvPr>
            <p:ph idx="10"/>
          </p:nvPr>
        </p:nvPicPr>
        <p:blipFill>
          <a:blip r:embed="rId2"/>
          <a:stretch>
            <a:fillRect/>
          </a:stretch>
        </p:blipFill>
        <p:spPr>
          <a:xfrm>
            <a:off x="4235443" y="3418820"/>
            <a:ext cx="1447800" cy="1614700"/>
          </a:xfrm>
          <a:prstGeom prst="rect">
            <a:avLst/>
          </a:prstGeom>
        </p:spPr>
      </p:pic>
      <p:sp>
        <p:nvSpPr>
          <p:cNvPr id="7" name="TextBox 6"/>
          <p:cNvSpPr txBox="1"/>
          <p:nvPr/>
        </p:nvSpPr>
        <p:spPr>
          <a:xfrm>
            <a:off x="3877254" y="2895600"/>
            <a:ext cx="847145" cy="523220"/>
          </a:xfrm>
          <a:prstGeom prst="rect">
            <a:avLst/>
          </a:prstGeom>
          <a:noFill/>
        </p:spPr>
        <p:txBody>
          <a:bodyPr wrap="square" rtlCol="0">
            <a:spAutoFit/>
          </a:bodyPr>
          <a:lstStyle/>
          <a:p>
            <a:r>
              <a:rPr lang="en-US" sz="2800" dirty="0" smtClean="0">
                <a:solidFill>
                  <a:schemeClr val="accent3">
                    <a:lumMod val="60000"/>
                    <a:lumOff val="40000"/>
                  </a:schemeClr>
                </a:solidFill>
                <a:latin typeface="Arial" pitchFamily="34" charset="0"/>
                <a:cs typeface="Arial" pitchFamily="34" charset="0"/>
              </a:rPr>
              <a:t>MN</a:t>
            </a:r>
            <a:endParaRPr lang="en-US" sz="2800" dirty="0">
              <a:solidFill>
                <a:schemeClr val="accent3">
                  <a:lumMod val="60000"/>
                  <a:lumOff val="40000"/>
                </a:schemeClr>
              </a:solidFill>
              <a:latin typeface="Arial" pitchFamily="34" charset="0"/>
              <a:cs typeface="Arial" pitchFamily="34" charset="0"/>
            </a:endParaRPr>
          </a:p>
        </p:txBody>
      </p:sp>
      <p:sp>
        <p:nvSpPr>
          <p:cNvPr id="8" name="TextBox 7"/>
          <p:cNvSpPr txBox="1"/>
          <p:nvPr/>
        </p:nvSpPr>
        <p:spPr>
          <a:xfrm>
            <a:off x="4102113" y="2895600"/>
            <a:ext cx="622286" cy="523220"/>
          </a:xfrm>
          <a:prstGeom prst="rect">
            <a:avLst/>
          </a:prstGeom>
          <a:noFill/>
        </p:spPr>
        <p:txBody>
          <a:bodyPr wrap="square" rtlCol="0">
            <a:spAutoFit/>
          </a:bodyPr>
          <a:lstStyle/>
          <a:p>
            <a:r>
              <a:rPr lang="en-US" sz="2800" dirty="0" smtClean="0">
                <a:solidFill>
                  <a:schemeClr val="accent6">
                    <a:lumMod val="50000"/>
                  </a:schemeClr>
                </a:solidFill>
                <a:latin typeface="Arial" pitchFamily="34" charset="0"/>
                <a:cs typeface="Arial" pitchFamily="34" charset="0"/>
              </a:rPr>
              <a:t>WI</a:t>
            </a:r>
            <a:endParaRPr lang="en-US" sz="2800" dirty="0">
              <a:solidFill>
                <a:schemeClr val="accent6">
                  <a:lumMod val="50000"/>
                </a:schemeClr>
              </a:solidFill>
              <a:latin typeface="Arial" pitchFamily="34" charset="0"/>
              <a:cs typeface="Arial" pitchFamily="34" charset="0"/>
            </a:endParaRPr>
          </a:p>
        </p:txBody>
      </p:sp>
      <p:sp>
        <p:nvSpPr>
          <p:cNvPr id="9" name="Right Arrow 8"/>
          <p:cNvSpPr/>
          <p:nvPr/>
        </p:nvSpPr>
        <p:spPr>
          <a:xfrm>
            <a:off x="3806828" y="2196084"/>
            <a:ext cx="1225544"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10" name="Right Arrow 9"/>
          <p:cNvSpPr/>
          <p:nvPr/>
        </p:nvSpPr>
        <p:spPr>
          <a:xfrm rot="10800000">
            <a:off x="3905841" y="4929400"/>
            <a:ext cx="1149343"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11" name="TextBox 10"/>
          <p:cNvSpPr txBox="1"/>
          <p:nvPr/>
        </p:nvSpPr>
        <p:spPr>
          <a:xfrm>
            <a:off x="5562600" y="1676400"/>
            <a:ext cx="3352800" cy="4832092"/>
          </a:xfrm>
          <a:prstGeom prst="rect">
            <a:avLst/>
          </a:prstGeom>
          <a:noFill/>
        </p:spPr>
        <p:txBody>
          <a:bodyPr wrap="square" rtlCol="0">
            <a:spAutoFit/>
          </a:bodyPr>
          <a:lstStyle/>
          <a:p>
            <a:pPr>
              <a:buFont typeface="Arial" pitchFamily="34" charset="0"/>
              <a:buChar char="•"/>
            </a:pPr>
            <a:r>
              <a:rPr lang="en-US" sz="1400" b="1" dirty="0" smtClean="0">
                <a:latin typeface="Arial" pitchFamily="34" charset="0"/>
                <a:cs typeface="Arial" pitchFamily="34" charset="0"/>
              </a:rPr>
              <a:t>After term ends, OHE sends email to NDUS system office asking programmer to submit a file of paperless application data and a file of term enrollment data to OHE for MN residents enrolled at all ND campuses.</a:t>
            </a:r>
          </a:p>
          <a:p>
            <a:pPr>
              <a:buFont typeface="Arial" pitchFamily="34" charset="0"/>
              <a:buChar char="•"/>
            </a:pPr>
            <a:r>
              <a:rPr lang="en-US" sz="1400" b="1" dirty="0" smtClean="0">
                <a:latin typeface="Arial" pitchFamily="34" charset="0"/>
                <a:cs typeface="Arial" pitchFamily="34" charset="0"/>
              </a:rPr>
              <a:t>NDUS system office uploads both data files to OHE’s secure file upload site: </a:t>
            </a:r>
            <a:r>
              <a:rPr lang="en-US" sz="1400" b="1" dirty="0" smtClean="0">
                <a:latin typeface="Arial" pitchFamily="34" charset="0"/>
                <a:cs typeface="Arial" pitchFamily="34" charset="0"/>
                <a:hlinkClick r:id="rId3"/>
              </a:rPr>
              <a:t>https://www.ohe.state.mn.us/SSL/ITRFiles/index.cfm</a:t>
            </a:r>
            <a:endParaRPr lang="en-US" sz="1400" b="1" dirty="0" smtClean="0">
              <a:latin typeface="Arial" pitchFamily="34" charset="0"/>
              <a:cs typeface="Arial" pitchFamily="34" charset="0"/>
            </a:endParaRPr>
          </a:p>
          <a:p>
            <a:pPr>
              <a:buFont typeface="Arial" pitchFamily="34" charset="0"/>
              <a:buChar char="•"/>
            </a:pPr>
            <a:r>
              <a:rPr lang="en-US" sz="1400" b="1" dirty="0" smtClean="0">
                <a:latin typeface="Arial" pitchFamily="34" charset="0"/>
                <a:cs typeface="Arial" pitchFamily="34" charset="0"/>
              </a:rPr>
              <a:t>OHE loads paperless application data file to its reciprocity database, followed by the term enrollment data file</a:t>
            </a:r>
          </a:p>
          <a:p>
            <a:pPr>
              <a:buFont typeface="Arial" pitchFamily="34" charset="0"/>
              <a:buChar char="•"/>
            </a:pPr>
            <a:r>
              <a:rPr lang="en-US" sz="1400" b="1" dirty="0" smtClean="0">
                <a:latin typeface="Arial" pitchFamily="34" charset="0"/>
                <a:cs typeface="Arial" pitchFamily="34" charset="0"/>
              </a:rPr>
              <a:t>OHE reciprocity staff contact ND campuses about any rejected records</a:t>
            </a:r>
          </a:p>
          <a:p>
            <a:pPr lvl="1">
              <a:buFont typeface="Arial" pitchFamily="34" charset="0"/>
              <a:buChar char="•"/>
            </a:pPr>
            <a:r>
              <a:rPr lang="en-US" sz="1400" b="1" dirty="0" smtClean="0">
                <a:latin typeface="Arial" pitchFamily="34" charset="0"/>
                <a:cs typeface="Arial" pitchFamily="34" charset="0"/>
              </a:rPr>
              <a:t>SSN mismatches</a:t>
            </a:r>
          </a:p>
          <a:p>
            <a:pPr lvl="1">
              <a:buFont typeface="Arial" pitchFamily="34" charset="0"/>
              <a:buChar char="•"/>
            </a:pPr>
            <a:r>
              <a:rPr lang="en-US" sz="1400" b="1" dirty="0" smtClean="0">
                <a:latin typeface="Arial" pitchFamily="34" charset="0"/>
                <a:cs typeface="Arial" pitchFamily="34" charset="0"/>
              </a:rPr>
              <a:t>Student not approved</a:t>
            </a:r>
          </a:p>
          <a:p>
            <a:pPr lvl="1">
              <a:buFont typeface="Arial" pitchFamily="34" charset="0"/>
              <a:buChar char="•"/>
            </a:pPr>
            <a:r>
              <a:rPr lang="en-US" sz="1400" b="1" dirty="0" smtClean="0">
                <a:latin typeface="Arial" pitchFamily="34" charset="0"/>
                <a:cs typeface="Arial" pitchFamily="34" charset="0"/>
              </a:rPr>
              <a:t>State of residence not = MN</a:t>
            </a:r>
          </a:p>
        </p:txBody>
      </p:sp>
      <p:pic>
        <p:nvPicPr>
          <p:cNvPr id="13" name="chart"/>
          <p:cNvPicPr>
            <a:picLocks noChangeAspect="1"/>
          </p:cNvPicPr>
          <p:nvPr/>
        </p:nvPicPr>
        <p:blipFill>
          <a:blip r:embed="rId4"/>
          <a:stretch>
            <a:fillRect/>
          </a:stretch>
        </p:blipFill>
        <p:spPr>
          <a:xfrm>
            <a:off x="3751412" y="2743200"/>
            <a:ext cx="1351387" cy="838200"/>
          </a:xfrm>
          <a:prstGeom prst="rect">
            <a:avLst/>
          </a:prstGeom>
        </p:spPr>
      </p:pic>
      <p:sp>
        <p:nvSpPr>
          <p:cNvPr id="14" name="TextBox 13"/>
          <p:cNvSpPr txBox="1"/>
          <p:nvPr/>
        </p:nvSpPr>
        <p:spPr>
          <a:xfrm>
            <a:off x="4020360" y="2895600"/>
            <a:ext cx="704039" cy="523220"/>
          </a:xfrm>
          <a:prstGeom prst="rect">
            <a:avLst/>
          </a:prstGeom>
          <a:noFill/>
        </p:spPr>
        <p:txBody>
          <a:bodyPr wrap="none" rtlCol="0">
            <a:spAutoFit/>
          </a:bodyPr>
          <a:lstStyle/>
          <a:p>
            <a:r>
              <a:rPr lang="en-US" sz="2800" dirty="0" smtClean="0">
                <a:solidFill>
                  <a:schemeClr val="accent6">
                    <a:lumMod val="50000"/>
                  </a:schemeClr>
                </a:solidFill>
                <a:latin typeface="+mj-lt"/>
              </a:rPr>
              <a:t>ND</a:t>
            </a:r>
            <a:endParaRPr lang="en-US" sz="2800" dirty="0">
              <a:solidFill>
                <a:schemeClr val="accent6">
                  <a:lumMod val="50000"/>
                </a:schemeClr>
              </a:solidFill>
              <a:latin typeface="+mj-lt"/>
            </a:endParaRPr>
          </a:p>
        </p:txBody>
      </p:sp>
      <p:sp>
        <p:nvSpPr>
          <p:cNvPr id="15" name="TextBox 14"/>
          <p:cNvSpPr txBox="1"/>
          <p:nvPr/>
        </p:nvSpPr>
        <p:spPr>
          <a:xfrm>
            <a:off x="4419600" y="4038600"/>
            <a:ext cx="820314" cy="523220"/>
          </a:xfrm>
          <a:prstGeom prst="rect">
            <a:avLst/>
          </a:prstGeom>
          <a:noFill/>
        </p:spPr>
        <p:txBody>
          <a:bodyPr wrap="square" rtlCol="0">
            <a:spAutoFit/>
          </a:bodyPr>
          <a:lstStyle/>
          <a:p>
            <a:r>
              <a:rPr lang="en-US" sz="2800" dirty="0" smtClean="0">
                <a:solidFill>
                  <a:schemeClr val="accent2">
                    <a:lumMod val="50000"/>
                  </a:schemeClr>
                </a:solidFill>
                <a:latin typeface="+mj-lt"/>
              </a:rPr>
              <a:t>MN</a:t>
            </a:r>
            <a:endParaRPr lang="en-US" sz="2800" dirty="0">
              <a:solidFill>
                <a:schemeClr val="accent2">
                  <a:lumMod val="50000"/>
                </a:schemeClr>
              </a:solidFill>
              <a:latin typeface="+mj-lt"/>
            </a:endParaRPr>
          </a:p>
        </p:txBody>
      </p:sp>
      <p:sp>
        <p:nvSpPr>
          <p:cNvPr id="16" name="Rectangle 15"/>
          <p:cNvSpPr/>
          <p:nvPr/>
        </p:nvSpPr>
        <p:spPr>
          <a:xfrm>
            <a:off x="304800" y="1828800"/>
            <a:ext cx="3276600" cy="4770537"/>
          </a:xfrm>
          <a:prstGeom prst="rect">
            <a:avLst/>
          </a:prstGeom>
        </p:spPr>
        <p:txBody>
          <a:bodyPr wrap="square">
            <a:spAutoFit/>
          </a:bodyPr>
          <a:lstStyle/>
          <a:p>
            <a:pPr>
              <a:buFont typeface="Arial" pitchFamily="34" charset="0"/>
              <a:buChar char="•"/>
            </a:pPr>
            <a:r>
              <a:rPr lang="en-US" sz="1400" b="1" dirty="0" smtClean="0">
                <a:latin typeface="Arial" pitchFamily="34" charset="0"/>
                <a:cs typeface="Arial" pitchFamily="34" charset="0"/>
              </a:rPr>
              <a:t>After term ends, OHE sends emails to MnSCU system office and University of MN asking programmers to submit a file of term enrollment data to OHE for ND residents enrolled at all of their campuses.</a:t>
            </a:r>
          </a:p>
          <a:p>
            <a:pPr>
              <a:buFont typeface="Arial" pitchFamily="34" charset="0"/>
              <a:buChar char="•"/>
            </a:pPr>
            <a:r>
              <a:rPr lang="en-US" sz="1400" b="1" dirty="0" smtClean="0">
                <a:latin typeface="Arial" pitchFamily="34" charset="0"/>
                <a:cs typeface="Arial" pitchFamily="34" charset="0"/>
              </a:rPr>
              <a:t>MnSCU and U of M upload their data files to OHE’s secure file upload site: </a:t>
            </a:r>
            <a:r>
              <a:rPr lang="en-US" sz="1400" b="1" dirty="0" smtClean="0">
                <a:latin typeface="Arial" pitchFamily="34" charset="0"/>
                <a:cs typeface="Arial" pitchFamily="34" charset="0"/>
                <a:hlinkClick r:id="rId3"/>
              </a:rPr>
              <a:t>https://www.ohe.state.mn.us/SSL/ITRFiles/index.cfm</a:t>
            </a:r>
            <a:endParaRPr lang="en-US" sz="1400" b="1" dirty="0" smtClean="0">
              <a:latin typeface="Arial" pitchFamily="34" charset="0"/>
              <a:cs typeface="Arial" pitchFamily="34" charset="0"/>
            </a:endParaRPr>
          </a:p>
          <a:p>
            <a:pPr lvl="1">
              <a:buFont typeface="Arial" pitchFamily="34" charset="0"/>
              <a:buChar char="•"/>
            </a:pPr>
            <a:r>
              <a:rPr lang="en-US" sz="1200" b="1" dirty="0" smtClean="0">
                <a:latin typeface="Arial" pitchFamily="34" charset="0"/>
                <a:cs typeface="Arial" pitchFamily="34" charset="0"/>
              </a:rPr>
              <a:t>MN State Univ Moorhead sends paperless application file to OHE</a:t>
            </a:r>
          </a:p>
          <a:p>
            <a:pPr>
              <a:buFont typeface="Arial" pitchFamily="34" charset="0"/>
              <a:buChar char="•"/>
            </a:pPr>
            <a:r>
              <a:rPr lang="en-US" sz="1400" b="1" dirty="0" smtClean="0">
                <a:latin typeface="Arial" pitchFamily="34" charset="0"/>
                <a:cs typeface="Arial" pitchFamily="34" charset="0"/>
              </a:rPr>
              <a:t>OHE loads the data files to its reciprocity database</a:t>
            </a:r>
          </a:p>
          <a:p>
            <a:pPr>
              <a:buFont typeface="Arial" pitchFamily="34" charset="0"/>
              <a:buChar char="•"/>
            </a:pPr>
            <a:r>
              <a:rPr lang="en-US" sz="1400" b="1" dirty="0" smtClean="0">
                <a:latin typeface="Arial" pitchFamily="34" charset="0"/>
                <a:cs typeface="Arial" pitchFamily="34" charset="0"/>
              </a:rPr>
              <a:t>OHE reciprocity staff contact MN campuses about any rejected records</a:t>
            </a:r>
          </a:p>
          <a:p>
            <a:pPr lvl="1">
              <a:buFont typeface="Arial" pitchFamily="34" charset="0"/>
              <a:buChar char="•"/>
            </a:pPr>
            <a:r>
              <a:rPr lang="en-US" sz="1400" b="1" dirty="0" smtClean="0">
                <a:latin typeface="Arial" pitchFamily="34" charset="0"/>
                <a:cs typeface="Arial" pitchFamily="34" charset="0"/>
              </a:rPr>
              <a:t>SSN mismatches</a:t>
            </a:r>
          </a:p>
          <a:p>
            <a:pPr lvl="1">
              <a:buFont typeface="Arial" pitchFamily="34" charset="0"/>
              <a:buChar char="•"/>
            </a:pPr>
            <a:r>
              <a:rPr lang="en-US" sz="1400" b="1" dirty="0" smtClean="0">
                <a:latin typeface="Arial" pitchFamily="34" charset="0"/>
                <a:cs typeface="Arial" pitchFamily="34" charset="0"/>
              </a:rPr>
              <a:t>Student not approved</a:t>
            </a:r>
          </a:p>
          <a:p>
            <a:pPr lvl="1">
              <a:buFont typeface="Arial" pitchFamily="34" charset="0"/>
              <a:buChar char="•"/>
            </a:pPr>
            <a:r>
              <a:rPr lang="en-US" sz="1400" b="1" dirty="0" smtClean="0">
                <a:latin typeface="Arial" pitchFamily="34" charset="0"/>
                <a:cs typeface="Arial" pitchFamily="34" charset="0"/>
              </a:rPr>
              <a:t>State of residence not = ND</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85800"/>
            <a:ext cx="8534400" cy="762000"/>
          </a:xfrm>
        </p:spPr>
        <p:txBody>
          <a:bodyPr/>
          <a:lstStyle/>
          <a:p>
            <a:r>
              <a:rPr lang="en-US" dirty="0" smtClean="0"/>
              <a:t>Agenda </a:t>
            </a:r>
            <a:endParaRPr lang="en-US" dirty="0"/>
          </a:p>
        </p:txBody>
      </p:sp>
      <p:sp>
        <p:nvSpPr>
          <p:cNvPr id="3" name="Content Placeholder 2"/>
          <p:cNvSpPr>
            <a:spLocks noGrp="1"/>
          </p:cNvSpPr>
          <p:nvPr>
            <p:ph idx="10"/>
          </p:nvPr>
        </p:nvSpPr>
        <p:spPr>
          <a:xfrm>
            <a:off x="609600" y="1447800"/>
            <a:ext cx="8077200" cy="5105400"/>
          </a:xfrm>
        </p:spPr>
        <p:txBody>
          <a:bodyPr/>
          <a:lstStyle/>
          <a:p>
            <a:r>
              <a:rPr lang="en-US" dirty="0" smtClean="0"/>
              <a:t>What is tuition reciprocity?</a:t>
            </a:r>
          </a:p>
          <a:p>
            <a:r>
              <a:rPr lang="en-US" dirty="0" smtClean="0"/>
              <a:t>Which states have agreements?</a:t>
            </a:r>
          </a:p>
          <a:p>
            <a:r>
              <a:rPr lang="en-US" dirty="0" smtClean="0"/>
              <a:t>Which campuses and programs are covered?</a:t>
            </a:r>
          </a:p>
          <a:p>
            <a:r>
              <a:rPr lang="en-US" dirty="0" smtClean="0"/>
              <a:t>How are students approved for reciprocity?</a:t>
            </a:r>
          </a:p>
          <a:p>
            <a:r>
              <a:rPr lang="en-US" dirty="0" smtClean="0"/>
              <a:t>How are campuses notified of approvals?</a:t>
            </a:r>
          </a:p>
          <a:p>
            <a:r>
              <a:rPr lang="en-US" dirty="0" smtClean="0"/>
              <a:t>What tuition rates do campuses charge students?</a:t>
            </a:r>
          </a:p>
          <a:p>
            <a:r>
              <a:rPr lang="en-US" dirty="0" smtClean="0"/>
              <a:t>How is term enrollment data reported?</a:t>
            </a:r>
          </a:p>
          <a:p>
            <a:r>
              <a:rPr lang="en-US" dirty="0" smtClean="0"/>
              <a:t>How are interstate payments calculated?</a:t>
            </a:r>
          </a:p>
          <a:p>
            <a:r>
              <a:rPr lang="en-US" dirty="0" smtClean="0"/>
              <a:t>Reciprocity contacts</a:t>
            </a:r>
          </a:p>
          <a:p>
            <a:endParaRPr lang="en-US" dirty="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85800"/>
            <a:ext cx="8534400" cy="990600"/>
          </a:xfrm>
        </p:spPr>
        <p:txBody>
          <a:bodyPr/>
          <a:lstStyle/>
          <a:p>
            <a:r>
              <a:rPr lang="en-US" dirty="0" smtClean="0"/>
              <a:t>How is Term Enrollment Data </a:t>
            </a:r>
            <a:br>
              <a:rPr lang="en-US" dirty="0" smtClean="0"/>
            </a:br>
            <a:r>
              <a:rPr lang="en-US" dirty="0" smtClean="0"/>
              <a:t>Reported?</a:t>
            </a:r>
            <a:endParaRPr lang="en-US" dirty="0"/>
          </a:p>
        </p:txBody>
      </p:sp>
      <p:pic>
        <p:nvPicPr>
          <p:cNvPr id="4" name="chart"/>
          <p:cNvPicPr>
            <a:picLocks noGrp="1" noChangeAspect="1"/>
          </p:cNvPicPr>
          <p:nvPr>
            <p:ph idx="10"/>
          </p:nvPr>
        </p:nvPicPr>
        <p:blipFill>
          <a:blip r:embed="rId3"/>
          <a:stretch>
            <a:fillRect/>
          </a:stretch>
        </p:blipFill>
        <p:spPr>
          <a:xfrm>
            <a:off x="4038600" y="2680716"/>
            <a:ext cx="1447800" cy="1614700"/>
          </a:xfrm>
          <a:prstGeom prst="rect">
            <a:avLst/>
          </a:prstGeom>
        </p:spPr>
      </p:pic>
      <p:sp>
        <p:nvSpPr>
          <p:cNvPr id="9" name="Right Arrow 8"/>
          <p:cNvSpPr/>
          <p:nvPr/>
        </p:nvSpPr>
        <p:spPr>
          <a:xfrm>
            <a:off x="3806828" y="2196084"/>
            <a:ext cx="1225544"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10" name="Right Arrow 9"/>
          <p:cNvSpPr/>
          <p:nvPr/>
        </p:nvSpPr>
        <p:spPr>
          <a:xfrm rot="10800000">
            <a:off x="4038600" y="4855605"/>
            <a:ext cx="1149343"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11" name="TextBox 10"/>
          <p:cNvSpPr txBox="1"/>
          <p:nvPr/>
        </p:nvSpPr>
        <p:spPr>
          <a:xfrm>
            <a:off x="5562600" y="1676400"/>
            <a:ext cx="3352800" cy="4616648"/>
          </a:xfrm>
          <a:prstGeom prst="rect">
            <a:avLst/>
          </a:prstGeom>
          <a:noFill/>
        </p:spPr>
        <p:txBody>
          <a:bodyPr wrap="square" rtlCol="0">
            <a:spAutoFit/>
          </a:bodyPr>
          <a:lstStyle/>
          <a:p>
            <a:pPr>
              <a:buFont typeface="Arial" pitchFamily="34" charset="0"/>
              <a:buChar char="•"/>
            </a:pPr>
            <a:r>
              <a:rPr lang="en-US" sz="1400" b="1" dirty="0" smtClean="0">
                <a:latin typeface="Arial" pitchFamily="34" charset="0"/>
                <a:cs typeface="Arial" pitchFamily="34" charset="0"/>
              </a:rPr>
              <a:t>After term ends, OHE sends email to SD Board of Regents office asking programmer to submit a file of combined application and term enrollment data to OHE for MN residents enrolled at all SD campuses.</a:t>
            </a:r>
          </a:p>
          <a:p>
            <a:pPr>
              <a:buFont typeface="Arial" pitchFamily="34" charset="0"/>
              <a:buChar char="•"/>
            </a:pPr>
            <a:r>
              <a:rPr lang="en-US" sz="1400" b="1" dirty="0" smtClean="0">
                <a:latin typeface="Arial" pitchFamily="34" charset="0"/>
                <a:cs typeface="Arial" pitchFamily="34" charset="0"/>
              </a:rPr>
              <a:t>SDBOR office uploads the combined application and term enrollment data  to OHE’s secure file upload site: </a:t>
            </a:r>
            <a:r>
              <a:rPr lang="en-US" sz="1400" b="1" dirty="0" smtClean="0">
                <a:latin typeface="Arial" pitchFamily="34" charset="0"/>
                <a:cs typeface="Arial" pitchFamily="34" charset="0"/>
                <a:hlinkClick r:id="rId4"/>
              </a:rPr>
              <a:t>https://www.ohe.state.mn.us/SSL/ITRFiles/index.cfm</a:t>
            </a:r>
            <a:endParaRPr lang="en-US" sz="1400" b="1" dirty="0" smtClean="0">
              <a:latin typeface="Arial" pitchFamily="34" charset="0"/>
              <a:cs typeface="Arial" pitchFamily="34" charset="0"/>
            </a:endParaRPr>
          </a:p>
          <a:p>
            <a:pPr>
              <a:buFont typeface="Arial" pitchFamily="34" charset="0"/>
              <a:buChar char="•"/>
            </a:pPr>
            <a:r>
              <a:rPr lang="en-US" sz="1400" b="1" dirty="0" smtClean="0">
                <a:latin typeface="Arial" pitchFamily="34" charset="0"/>
                <a:cs typeface="Arial" pitchFamily="34" charset="0"/>
              </a:rPr>
              <a:t>OHE loads combined application and term enrollment data file to its reciprocity database</a:t>
            </a:r>
          </a:p>
          <a:p>
            <a:pPr>
              <a:buFont typeface="Arial" pitchFamily="34" charset="0"/>
              <a:buChar char="•"/>
            </a:pPr>
            <a:r>
              <a:rPr lang="en-US" sz="1400" b="1" dirty="0" smtClean="0">
                <a:latin typeface="Arial" pitchFamily="34" charset="0"/>
                <a:cs typeface="Arial" pitchFamily="34" charset="0"/>
              </a:rPr>
              <a:t>OHE reciprocity staff contact SD campuses about any rejected records</a:t>
            </a:r>
          </a:p>
          <a:p>
            <a:pPr lvl="1">
              <a:buFont typeface="Arial" pitchFamily="34" charset="0"/>
              <a:buChar char="•"/>
            </a:pPr>
            <a:r>
              <a:rPr lang="en-US" sz="1400" b="1" dirty="0" smtClean="0">
                <a:latin typeface="Arial" pitchFamily="34" charset="0"/>
                <a:cs typeface="Arial" pitchFamily="34" charset="0"/>
              </a:rPr>
              <a:t>SSN mismatches</a:t>
            </a:r>
          </a:p>
          <a:p>
            <a:pPr lvl="1">
              <a:buFont typeface="Arial" pitchFamily="34" charset="0"/>
              <a:buChar char="•"/>
            </a:pPr>
            <a:r>
              <a:rPr lang="en-US" sz="1400" b="1" dirty="0" smtClean="0">
                <a:latin typeface="Arial" pitchFamily="34" charset="0"/>
                <a:cs typeface="Arial" pitchFamily="34" charset="0"/>
              </a:rPr>
              <a:t>Student not approved</a:t>
            </a:r>
          </a:p>
          <a:p>
            <a:pPr lvl="1">
              <a:buFont typeface="Arial" pitchFamily="34" charset="0"/>
              <a:buChar char="•"/>
            </a:pPr>
            <a:r>
              <a:rPr lang="en-US" sz="1400" b="1" dirty="0" smtClean="0">
                <a:latin typeface="Arial" pitchFamily="34" charset="0"/>
                <a:cs typeface="Arial" pitchFamily="34" charset="0"/>
              </a:rPr>
              <a:t>State of residence not = MN</a:t>
            </a:r>
          </a:p>
        </p:txBody>
      </p:sp>
      <p:sp>
        <p:nvSpPr>
          <p:cNvPr id="15" name="TextBox 14"/>
          <p:cNvSpPr txBox="1"/>
          <p:nvPr/>
        </p:nvSpPr>
        <p:spPr>
          <a:xfrm>
            <a:off x="4419600" y="4038600"/>
            <a:ext cx="820314" cy="523220"/>
          </a:xfrm>
          <a:prstGeom prst="rect">
            <a:avLst/>
          </a:prstGeom>
          <a:noFill/>
        </p:spPr>
        <p:txBody>
          <a:bodyPr wrap="square" rtlCol="0">
            <a:spAutoFit/>
          </a:bodyPr>
          <a:lstStyle/>
          <a:p>
            <a:r>
              <a:rPr lang="en-US" sz="2800" dirty="0" smtClean="0">
                <a:solidFill>
                  <a:schemeClr val="accent2">
                    <a:lumMod val="50000"/>
                  </a:schemeClr>
                </a:solidFill>
                <a:latin typeface="+mj-lt"/>
              </a:rPr>
              <a:t>MN</a:t>
            </a:r>
            <a:endParaRPr lang="en-US" sz="2800" dirty="0">
              <a:solidFill>
                <a:schemeClr val="accent2">
                  <a:lumMod val="50000"/>
                </a:schemeClr>
              </a:solidFill>
              <a:latin typeface="+mj-lt"/>
            </a:endParaRPr>
          </a:p>
        </p:txBody>
      </p:sp>
      <p:sp>
        <p:nvSpPr>
          <p:cNvPr id="16" name="Rectangle 15"/>
          <p:cNvSpPr/>
          <p:nvPr/>
        </p:nvSpPr>
        <p:spPr>
          <a:xfrm>
            <a:off x="304800" y="1828800"/>
            <a:ext cx="3276600" cy="4616648"/>
          </a:xfrm>
          <a:prstGeom prst="rect">
            <a:avLst/>
          </a:prstGeom>
        </p:spPr>
        <p:txBody>
          <a:bodyPr wrap="square">
            <a:spAutoFit/>
          </a:bodyPr>
          <a:lstStyle/>
          <a:p>
            <a:pPr>
              <a:buFont typeface="Arial" pitchFamily="34" charset="0"/>
              <a:buChar char="•"/>
            </a:pPr>
            <a:r>
              <a:rPr lang="en-US" sz="1400" b="1" dirty="0" smtClean="0">
                <a:latin typeface="Arial" pitchFamily="34" charset="0"/>
                <a:cs typeface="Arial" pitchFamily="34" charset="0"/>
              </a:rPr>
              <a:t>After term ends, OHE sends emails to MnSCU system office and University of MN asking programmers to submit data files to OHE for SD residents enrolled at all of their campuses.</a:t>
            </a:r>
          </a:p>
          <a:p>
            <a:pPr lvl="1">
              <a:buFont typeface="Arial" pitchFamily="34" charset="0"/>
              <a:buChar char="•"/>
            </a:pPr>
            <a:r>
              <a:rPr lang="en-US" sz="1400" b="1" dirty="0" smtClean="0">
                <a:latin typeface="Arial" pitchFamily="34" charset="0"/>
                <a:cs typeface="Arial" pitchFamily="34" charset="0"/>
              </a:rPr>
              <a:t>MnSCU submits a combined application and term enrollment file</a:t>
            </a:r>
          </a:p>
          <a:p>
            <a:pPr lvl="1">
              <a:buFont typeface="Arial" pitchFamily="34" charset="0"/>
              <a:buChar char="•"/>
            </a:pPr>
            <a:r>
              <a:rPr lang="en-US" sz="1400" b="1" dirty="0" smtClean="0">
                <a:latin typeface="Arial" pitchFamily="34" charset="0"/>
                <a:cs typeface="Arial" pitchFamily="34" charset="0"/>
              </a:rPr>
              <a:t>U of M submits term enrollment files</a:t>
            </a:r>
          </a:p>
          <a:p>
            <a:pPr>
              <a:buFont typeface="Arial" pitchFamily="34" charset="0"/>
              <a:buChar char="•"/>
            </a:pPr>
            <a:r>
              <a:rPr lang="en-US" sz="1400" b="1" dirty="0" smtClean="0">
                <a:latin typeface="Arial" pitchFamily="34" charset="0"/>
                <a:cs typeface="Arial" pitchFamily="34" charset="0"/>
                <a:hlinkClick r:id="rId4"/>
              </a:rPr>
              <a:t>https://www.ohe.state.mn.us/SSL/ITRFiles/index.cfm</a:t>
            </a:r>
            <a:endParaRPr lang="en-US" sz="1400" b="1" dirty="0" smtClean="0">
              <a:latin typeface="Arial" pitchFamily="34" charset="0"/>
              <a:cs typeface="Arial" pitchFamily="34" charset="0"/>
            </a:endParaRPr>
          </a:p>
          <a:p>
            <a:pPr>
              <a:buFont typeface="Arial" pitchFamily="34" charset="0"/>
              <a:buChar char="•"/>
            </a:pPr>
            <a:r>
              <a:rPr lang="en-US" sz="1400" b="1" dirty="0" smtClean="0">
                <a:latin typeface="Arial" pitchFamily="34" charset="0"/>
                <a:cs typeface="Arial" pitchFamily="34" charset="0"/>
              </a:rPr>
              <a:t>OHE loads the data files to its reciprocity database</a:t>
            </a:r>
          </a:p>
          <a:p>
            <a:pPr>
              <a:buFont typeface="Arial" pitchFamily="34" charset="0"/>
              <a:buChar char="•"/>
            </a:pPr>
            <a:r>
              <a:rPr lang="en-US" sz="1400" b="1" dirty="0" smtClean="0">
                <a:latin typeface="Arial" pitchFamily="34" charset="0"/>
                <a:cs typeface="Arial" pitchFamily="34" charset="0"/>
              </a:rPr>
              <a:t>OHE reciprocity staff contact MN campuses about any rejected records</a:t>
            </a:r>
          </a:p>
          <a:p>
            <a:pPr lvl="1">
              <a:buFont typeface="Arial" pitchFamily="34" charset="0"/>
              <a:buChar char="•"/>
            </a:pPr>
            <a:r>
              <a:rPr lang="en-US" sz="1400" b="1" dirty="0" smtClean="0">
                <a:latin typeface="Arial" pitchFamily="34" charset="0"/>
                <a:cs typeface="Arial" pitchFamily="34" charset="0"/>
              </a:rPr>
              <a:t>SSN mismatches</a:t>
            </a:r>
          </a:p>
          <a:p>
            <a:pPr lvl="1">
              <a:buFont typeface="Arial" pitchFamily="34" charset="0"/>
              <a:buChar char="•"/>
            </a:pPr>
            <a:r>
              <a:rPr lang="en-US" sz="1400" b="1" dirty="0" smtClean="0">
                <a:latin typeface="Arial" pitchFamily="34" charset="0"/>
                <a:cs typeface="Arial" pitchFamily="34" charset="0"/>
              </a:rPr>
              <a:t>Student not approved</a:t>
            </a:r>
          </a:p>
          <a:p>
            <a:pPr lvl="1">
              <a:buFont typeface="Arial" pitchFamily="34" charset="0"/>
              <a:buChar char="•"/>
            </a:pPr>
            <a:r>
              <a:rPr lang="en-US" sz="1400" b="1" dirty="0" smtClean="0">
                <a:latin typeface="Arial" pitchFamily="34" charset="0"/>
                <a:cs typeface="Arial" pitchFamily="34" charset="0"/>
              </a:rPr>
              <a:t>State of residence not = SD</a:t>
            </a:r>
          </a:p>
        </p:txBody>
      </p:sp>
      <p:pic>
        <p:nvPicPr>
          <p:cNvPr id="17" name="chart"/>
          <p:cNvPicPr>
            <a:picLocks noChangeAspect="1"/>
          </p:cNvPicPr>
          <p:nvPr/>
        </p:nvPicPr>
        <p:blipFill>
          <a:blip r:embed="rId5"/>
          <a:stretch>
            <a:fillRect/>
          </a:stretch>
        </p:blipFill>
        <p:spPr>
          <a:xfrm>
            <a:off x="3692528" y="3744814"/>
            <a:ext cx="1454144" cy="1110791"/>
          </a:xfrm>
          <a:prstGeom prst="rect">
            <a:avLst/>
          </a:prstGeom>
        </p:spPr>
      </p:pic>
      <p:sp>
        <p:nvSpPr>
          <p:cNvPr id="18" name="TextBox 17"/>
          <p:cNvSpPr txBox="1"/>
          <p:nvPr/>
        </p:nvSpPr>
        <p:spPr>
          <a:xfrm>
            <a:off x="4038600" y="4038600"/>
            <a:ext cx="683200" cy="523220"/>
          </a:xfrm>
          <a:prstGeom prst="rect">
            <a:avLst/>
          </a:prstGeom>
          <a:noFill/>
        </p:spPr>
        <p:txBody>
          <a:bodyPr wrap="square" rtlCol="0">
            <a:spAutoFit/>
          </a:bodyPr>
          <a:lstStyle/>
          <a:p>
            <a:r>
              <a:rPr lang="en-US" sz="2800" dirty="0" smtClean="0">
                <a:solidFill>
                  <a:schemeClr val="accent6">
                    <a:lumMod val="50000"/>
                  </a:schemeClr>
                </a:solidFill>
                <a:latin typeface="+mj-lt"/>
              </a:rPr>
              <a:t>SD</a:t>
            </a:r>
            <a:endParaRPr lang="en-US" sz="2800" dirty="0">
              <a:solidFill>
                <a:schemeClr val="accent6">
                  <a:lumMod val="50000"/>
                </a:schemeClr>
              </a:solidFill>
              <a:latin typeface="+mj-lt"/>
            </a:endParaRPr>
          </a:p>
        </p:txBody>
      </p:sp>
      <p:sp>
        <p:nvSpPr>
          <p:cNvPr id="20" name="TextBox 19"/>
          <p:cNvSpPr txBox="1"/>
          <p:nvPr/>
        </p:nvSpPr>
        <p:spPr>
          <a:xfrm>
            <a:off x="4319170" y="3091190"/>
            <a:ext cx="920744" cy="523220"/>
          </a:xfrm>
          <a:prstGeom prst="rect">
            <a:avLst/>
          </a:prstGeom>
          <a:noFill/>
        </p:spPr>
        <p:txBody>
          <a:bodyPr wrap="square" rtlCol="0">
            <a:spAutoFit/>
          </a:bodyPr>
          <a:lstStyle/>
          <a:p>
            <a:r>
              <a:rPr lang="en-US" sz="2800" dirty="0" smtClean="0">
                <a:solidFill>
                  <a:srgbClr val="FFFF00"/>
                </a:solidFill>
                <a:latin typeface="Arial" pitchFamily="34" charset="0"/>
                <a:cs typeface="Arial" pitchFamily="34" charset="0"/>
              </a:rPr>
              <a:t>MN</a:t>
            </a:r>
            <a:endParaRPr lang="en-US" sz="2800" dirty="0">
              <a:solidFill>
                <a:srgbClr val="FFFF00"/>
              </a:solidFill>
              <a:latin typeface="Arial" pitchFamily="34" charset="0"/>
              <a:cs typeface="Arial" pitchFamily="34" charset="0"/>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914400"/>
            <a:ext cx="8534400" cy="1219200"/>
          </a:xfrm>
        </p:spPr>
        <p:txBody>
          <a:bodyPr/>
          <a:lstStyle/>
          <a:p>
            <a:r>
              <a:rPr lang="en-US" dirty="0" smtClean="0"/>
              <a:t>What Gets Reported in Paperless Application File? </a:t>
            </a:r>
            <a:r>
              <a:rPr lang="en-US" sz="1400" dirty="0" smtClean="0"/>
              <a:t>(used by ND campuses and MN State Univ Moorhead) </a:t>
            </a:r>
            <a:endParaRPr lang="en-US" sz="1400" dirty="0"/>
          </a:p>
        </p:txBody>
      </p:sp>
      <p:sp>
        <p:nvSpPr>
          <p:cNvPr id="3" name="Content Placeholder 2"/>
          <p:cNvSpPr>
            <a:spLocks noGrp="1"/>
          </p:cNvSpPr>
          <p:nvPr>
            <p:ph idx="10"/>
          </p:nvPr>
        </p:nvSpPr>
        <p:spPr>
          <a:xfrm>
            <a:off x="609600" y="2133600"/>
            <a:ext cx="8077200" cy="4419600"/>
          </a:xfrm>
        </p:spPr>
        <p:txBody>
          <a:bodyPr/>
          <a:lstStyle/>
          <a:p>
            <a:r>
              <a:rPr lang="en-US" sz="2000" dirty="0" smtClean="0"/>
              <a:t>File Identifier</a:t>
            </a:r>
          </a:p>
          <a:p>
            <a:r>
              <a:rPr lang="en-US" sz="2000" dirty="0" smtClean="0"/>
              <a:t>School’s Federal School Code</a:t>
            </a:r>
          </a:p>
          <a:p>
            <a:r>
              <a:rPr lang="en-US" sz="2000" dirty="0" smtClean="0"/>
              <a:t>Student SSN</a:t>
            </a:r>
          </a:p>
          <a:p>
            <a:r>
              <a:rPr lang="en-US" sz="2000" dirty="0" smtClean="0"/>
              <a:t>Student Name</a:t>
            </a:r>
          </a:p>
          <a:p>
            <a:r>
              <a:rPr lang="en-US" sz="2000" dirty="0" smtClean="0"/>
              <a:t>Student Address</a:t>
            </a:r>
          </a:p>
          <a:p>
            <a:r>
              <a:rPr lang="en-US" sz="2000" dirty="0" smtClean="0"/>
              <a:t>Student Date of Birth</a:t>
            </a:r>
          </a:p>
          <a:p>
            <a:r>
              <a:rPr lang="en-US" sz="2000" dirty="0" smtClean="0"/>
              <a:t>Reciprocity Application Date</a:t>
            </a:r>
          </a:p>
          <a:p>
            <a:r>
              <a:rPr lang="en-US" sz="2000" dirty="0" smtClean="0"/>
              <a:t>Student’s high school state</a:t>
            </a:r>
          </a:p>
          <a:p>
            <a:r>
              <a:rPr lang="en-US" sz="2000" dirty="0" smtClean="0"/>
              <a:t>Student’s high school graduation  date*</a:t>
            </a:r>
          </a:p>
          <a:p>
            <a:endParaRPr lang="en-US" sz="2000" dirty="0" smtClean="0"/>
          </a:p>
          <a:p>
            <a:pPr>
              <a:buNone/>
            </a:pPr>
            <a:r>
              <a:rPr lang="en-US" sz="2000" dirty="0" smtClean="0"/>
              <a:t>*High school graduation date must be within one year of fall term enrollment at college  (e.g., 2009 for 2009-2010 academic year)</a:t>
            </a:r>
            <a:endParaRPr lang="en-US" sz="2000" dirty="0"/>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09600"/>
            <a:ext cx="8534400" cy="1219200"/>
          </a:xfrm>
        </p:spPr>
        <p:txBody>
          <a:bodyPr/>
          <a:lstStyle/>
          <a:p>
            <a:r>
              <a:rPr lang="en-US" dirty="0" smtClean="0"/>
              <a:t>What Gets Reported in Term Enrollment Data File? </a:t>
            </a:r>
            <a:endParaRPr lang="en-US" sz="1600" dirty="0"/>
          </a:p>
        </p:txBody>
      </p:sp>
      <p:sp>
        <p:nvSpPr>
          <p:cNvPr id="3" name="Content Placeholder 2"/>
          <p:cNvSpPr>
            <a:spLocks noGrp="1"/>
          </p:cNvSpPr>
          <p:nvPr>
            <p:ph idx="10"/>
          </p:nvPr>
        </p:nvSpPr>
        <p:spPr>
          <a:xfrm>
            <a:off x="609600" y="1828800"/>
            <a:ext cx="8077200" cy="4724400"/>
          </a:xfrm>
        </p:spPr>
        <p:txBody>
          <a:bodyPr/>
          <a:lstStyle/>
          <a:p>
            <a:r>
              <a:rPr lang="en-US" sz="2000" dirty="0" smtClean="0"/>
              <a:t>File Identifier</a:t>
            </a:r>
          </a:p>
          <a:p>
            <a:r>
              <a:rPr lang="en-US" sz="2000" dirty="0" smtClean="0"/>
              <a:t>Term Code </a:t>
            </a:r>
          </a:p>
          <a:p>
            <a:r>
              <a:rPr lang="en-US" sz="2000" dirty="0" smtClean="0"/>
              <a:t>School’s Federal School Code</a:t>
            </a:r>
          </a:p>
          <a:p>
            <a:r>
              <a:rPr lang="en-US" sz="2000" dirty="0" smtClean="0"/>
              <a:t>Student SSN</a:t>
            </a:r>
          </a:p>
          <a:p>
            <a:r>
              <a:rPr lang="en-US" sz="2000" dirty="0" smtClean="0"/>
              <a:t>Student Name</a:t>
            </a:r>
          </a:p>
          <a:p>
            <a:r>
              <a:rPr lang="en-US" sz="2000" dirty="0" smtClean="0"/>
              <a:t>Student’s Class Level</a:t>
            </a:r>
          </a:p>
          <a:p>
            <a:r>
              <a:rPr lang="en-US" sz="2000" dirty="0" smtClean="0"/>
              <a:t>Student’s Undergraduate Credits</a:t>
            </a:r>
          </a:p>
          <a:p>
            <a:r>
              <a:rPr lang="en-US" sz="2000" dirty="0" smtClean="0"/>
              <a:t>Student’s Graduate Credits</a:t>
            </a:r>
          </a:p>
          <a:p>
            <a:r>
              <a:rPr lang="en-US" sz="2000" dirty="0" smtClean="0"/>
              <a:t>Student’s Professional Credits</a:t>
            </a:r>
          </a:p>
          <a:p>
            <a:r>
              <a:rPr lang="en-US" sz="2000" dirty="0" smtClean="0"/>
              <a:t>Student’s Undergraduate Tuition Charges (WI/MN only)</a:t>
            </a:r>
          </a:p>
          <a:p>
            <a:r>
              <a:rPr lang="en-US" sz="2000" dirty="0" smtClean="0"/>
              <a:t>Student’s Graduate Tuition Charges (WI/MN only)</a:t>
            </a:r>
          </a:p>
          <a:p>
            <a:r>
              <a:rPr lang="en-US" sz="2000" dirty="0" smtClean="0"/>
              <a:t>Student’s Professional Tuition Charges (WI/MN only)</a:t>
            </a:r>
          </a:p>
          <a:p>
            <a:pPr>
              <a:buNone/>
            </a:pPr>
            <a:endParaRPr lang="en-US" sz="2000" dirty="0"/>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Term Enrollment File Upload Screen</a:t>
            </a:r>
            <a:endParaRPr lang="en-US" dirty="0"/>
          </a:p>
        </p:txBody>
      </p:sp>
      <p:pic>
        <p:nvPicPr>
          <p:cNvPr id="1026" name="Picture 2"/>
          <p:cNvPicPr>
            <a:picLocks noGrp="1" noChangeAspect="1" noChangeArrowheads="1"/>
          </p:cNvPicPr>
          <p:nvPr>
            <p:ph idx="10"/>
          </p:nvPr>
        </p:nvPicPr>
        <p:blipFill>
          <a:blip r:embed="rId2"/>
          <a:srcRect/>
          <a:stretch>
            <a:fillRect/>
          </a:stretch>
        </p:blipFill>
        <p:spPr bwMode="auto">
          <a:xfrm>
            <a:off x="457200" y="1828800"/>
            <a:ext cx="8001000" cy="4724400"/>
          </a:xfrm>
          <a:prstGeom prst="rect">
            <a:avLst/>
          </a:prstGeom>
          <a:noFill/>
          <a:ln w="9525">
            <a:noFill/>
            <a:miter lim="800000"/>
            <a:headEnd/>
            <a:tailEnd/>
          </a:ln>
          <a:effectLst/>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09600"/>
            <a:ext cx="8534400" cy="1219200"/>
          </a:xfrm>
        </p:spPr>
        <p:txBody>
          <a:bodyPr/>
          <a:lstStyle/>
          <a:p>
            <a:r>
              <a:rPr lang="en-US" dirty="0" smtClean="0"/>
              <a:t>What Gets Entered on Term </a:t>
            </a:r>
            <a:br>
              <a:rPr lang="en-US" dirty="0" smtClean="0"/>
            </a:br>
            <a:r>
              <a:rPr lang="en-US" dirty="0" smtClean="0"/>
              <a:t>Enrollment Web Page at OHE? </a:t>
            </a:r>
            <a:endParaRPr lang="en-US" sz="1600" dirty="0"/>
          </a:p>
        </p:txBody>
      </p:sp>
      <p:sp>
        <p:nvSpPr>
          <p:cNvPr id="3" name="Content Placeholder 2"/>
          <p:cNvSpPr>
            <a:spLocks noGrp="1"/>
          </p:cNvSpPr>
          <p:nvPr>
            <p:ph idx="10"/>
          </p:nvPr>
        </p:nvSpPr>
        <p:spPr>
          <a:xfrm>
            <a:off x="609600" y="1828800"/>
            <a:ext cx="8077200" cy="4724400"/>
          </a:xfrm>
        </p:spPr>
        <p:txBody>
          <a:bodyPr/>
          <a:lstStyle/>
          <a:p>
            <a:r>
              <a:rPr lang="en-US" sz="2000" strike="dblStrike" dirty="0" smtClean="0"/>
              <a:t>File Identifier</a:t>
            </a:r>
          </a:p>
          <a:p>
            <a:r>
              <a:rPr lang="en-US" sz="2000" strike="dblStrike" dirty="0" smtClean="0"/>
              <a:t>Term Code </a:t>
            </a:r>
          </a:p>
          <a:p>
            <a:r>
              <a:rPr lang="en-US" sz="2000" strike="dblStrike" dirty="0" smtClean="0"/>
              <a:t>School’s Federal School Code</a:t>
            </a:r>
          </a:p>
          <a:p>
            <a:r>
              <a:rPr lang="en-US" sz="2000" strike="dblStrike" dirty="0" smtClean="0"/>
              <a:t>Student SSN</a:t>
            </a:r>
          </a:p>
          <a:p>
            <a:r>
              <a:rPr lang="en-US" sz="2000" strike="dblStrike" dirty="0" smtClean="0"/>
              <a:t>Student Name</a:t>
            </a:r>
          </a:p>
          <a:p>
            <a:r>
              <a:rPr lang="en-US" sz="2000" dirty="0" smtClean="0"/>
              <a:t>Student’s Class Level</a:t>
            </a:r>
          </a:p>
          <a:p>
            <a:r>
              <a:rPr lang="en-US" sz="2000" dirty="0" smtClean="0"/>
              <a:t>Student’s Undergraduate Credits</a:t>
            </a:r>
          </a:p>
          <a:p>
            <a:r>
              <a:rPr lang="en-US" sz="2000" dirty="0" smtClean="0"/>
              <a:t>Student’s Graduate Credits</a:t>
            </a:r>
          </a:p>
          <a:p>
            <a:r>
              <a:rPr lang="en-US" sz="2000" dirty="0" smtClean="0"/>
              <a:t>Student’s Professional Credits</a:t>
            </a:r>
          </a:p>
          <a:p>
            <a:r>
              <a:rPr lang="en-US" sz="2000" dirty="0" smtClean="0"/>
              <a:t>Student’s Undergraduate Tuition Charges (WI only)</a:t>
            </a:r>
          </a:p>
          <a:p>
            <a:r>
              <a:rPr lang="en-US" sz="2000" dirty="0" smtClean="0"/>
              <a:t>Student’s Graduate Tuition Charges (WI only)</a:t>
            </a:r>
          </a:p>
          <a:p>
            <a:r>
              <a:rPr lang="en-US" sz="2000" dirty="0" smtClean="0"/>
              <a:t>Student’s Professional Tuition Charges (WI only)</a:t>
            </a:r>
          </a:p>
          <a:p>
            <a:pPr>
              <a:buNone/>
            </a:pPr>
            <a:endParaRPr lang="en-US" sz="2000" dirty="0"/>
          </a:p>
        </p:txBody>
      </p:sp>
      <p:sp>
        <p:nvSpPr>
          <p:cNvPr id="7" name="Left Arrow 6"/>
          <p:cNvSpPr/>
          <p:nvPr/>
        </p:nvSpPr>
        <p:spPr>
          <a:xfrm>
            <a:off x="4724400" y="1828800"/>
            <a:ext cx="2514600" cy="1981200"/>
          </a:xfrm>
          <a:prstGeom prst="leftArrow">
            <a:avLst>
              <a:gd name="adj1" fmla="val 50000"/>
              <a:gd name="adj2" fmla="val 4727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t>Pre-populated on screen</a:t>
            </a:r>
            <a:endParaRPr lang="en-US" sz="1400" b="1" dirty="0"/>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0"/>
            <a:ext cx="8534400" cy="838200"/>
          </a:xfrm>
        </p:spPr>
        <p:txBody>
          <a:bodyPr/>
          <a:lstStyle/>
          <a:p>
            <a:r>
              <a:rPr lang="en-US" dirty="0" smtClean="0"/>
              <a:t>OHE Term Enrollment Screen</a:t>
            </a:r>
            <a:endParaRPr lang="en-US" dirty="0"/>
          </a:p>
        </p:txBody>
      </p:sp>
      <p:pic>
        <p:nvPicPr>
          <p:cNvPr id="2050" name="Picture 2"/>
          <p:cNvPicPr>
            <a:picLocks noGrp="1" noChangeAspect="1" noChangeArrowheads="1"/>
          </p:cNvPicPr>
          <p:nvPr>
            <p:ph idx="10"/>
          </p:nvPr>
        </p:nvPicPr>
        <p:blipFill>
          <a:blip r:embed="rId2"/>
          <a:srcRect/>
          <a:stretch>
            <a:fillRect/>
          </a:stretch>
        </p:blipFill>
        <p:spPr bwMode="auto">
          <a:xfrm>
            <a:off x="304800" y="1295400"/>
            <a:ext cx="8534400" cy="5257800"/>
          </a:xfrm>
          <a:prstGeom prst="rect">
            <a:avLst/>
          </a:prstGeom>
          <a:noFill/>
          <a:ln w="9525">
            <a:noFill/>
            <a:miter lim="800000"/>
            <a:headEnd/>
            <a:tailEnd/>
          </a:ln>
          <a:effectLst/>
        </p:spPr>
      </p:pic>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0"/>
            <a:ext cx="8534400" cy="838200"/>
          </a:xfrm>
        </p:spPr>
        <p:txBody>
          <a:bodyPr/>
          <a:lstStyle/>
          <a:p>
            <a:r>
              <a:rPr lang="en-US" sz="3200" dirty="0" smtClean="0"/>
              <a:t>Who Should be Included in Term </a:t>
            </a:r>
            <a:br>
              <a:rPr lang="en-US" sz="3200" dirty="0" smtClean="0"/>
            </a:br>
            <a:r>
              <a:rPr lang="en-US" sz="3200" dirty="0" smtClean="0"/>
              <a:t>Enrollment Reporting?</a:t>
            </a:r>
            <a:endParaRPr lang="en-US" sz="3200" dirty="0"/>
          </a:p>
        </p:txBody>
      </p:sp>
      <p:graphicFrame>
        <p:nvGraphicFramePr>
          <p:cNvPr id="4" name="Content Placeholder 3"/>
          <p:cNvGraphicFramePr>
            <a:graphicFrameLocks noGrp="1"/>
          </p:cNvGraphicFramePr>
          <p:nvPr>
            <p:ph idx="10"/>
          </p:nvPr>
        </p:nvGraphicFramePr>
        <p:xfrm>
          <a:off x="457200" y="1905000"/>
          <a:ext cx="8077200" cy="4615543"/>
        </p:xfrm>
        <a:graphic>
          <a:graphicData uri="http://schemas.openxmlformats.org/drawingml/2006/table">
            <a:tbl>
              <a:tblPr firstRow="1" bandRow="1">
                <a:tableStyleId>{5C22544A-7EE6-4342-B048-85BDC9FD1C3A}</a:tableStyleId>
              </a:tblPr>
              <a:tblGrid>
                <a:gridCol w="4648200"/>
                <a:gridCol w="1219200"/>
                <a:gridCol w="1143000"/>
                <a:gridCol w="1066800"/>
              </a:tblGrid>
              <a:tr h="352697">
                <a:tc>
                  <a:txBody>
                    <a:bodyPr/>
                    <a:lstStyle/>
                    <a:p>
                      <a:endParaRPr lang="en-US" sz="1400" dirty="0"/>
                    </a:p>
                  </a:txBody>
                  <a:tcPr/>
                </a:tc>
                <a:tc>
                  <a:txBody>
                    <a:bodyPr/>
                    <a:lstStyle/>
                    <a:p>
                      <a:pPr algn="r"/>
                      <a:r>
                        <a:rPr lang="en-US" sz="1400" dirty="0" smtClean="0"/>
                        <a:t>WI/MN</a:t>
                      </a:r>
                      <a:endParaRPr lang="en-US" sz="1400" dirty="0"/>
                    </a:p>
                  </a:txBody>
                  <a:tcPr/>
                </a:tc>
                <a:tc>
                  <a:txBody>
                    <a:bodyPr/>
                    <a:lstStyle/>
                    <a:p>
                      <a:pPr algn="r"/>
                      <a:r>
                        <a:rPr lang="en-US" sz="1400" dirty="0" smtClean="0"/>
                        <a:t>ND/MN</a:t>
                      </a:r>
                      <a:endParaRPr lang="en-US" sz="1400" dirty="0"/>
                    </a:p>
                  </a:txBody>
                  <a:tcPr/>
                </a:tc>
                <a:tc>
                  <a:txBody>
                    <a:bodyPr/>
                    <a:lstStyle/>
                    <a:p>
                      <a:pPr algn="r"/>
                      <a:r>
                        <a:rPr lang="en-US" sz="1400" dirty="0" smtClean="0"/>
                        <a:t>SD/MN</a:t>
                      </a:r>
                      <a:endParaRPr lang="en-US" sz="1400" dirty="0"/>
                    </a:p>
                  </a:txBody>
                  <a:tcPr/>
                </a:tc>
              </a:tr>
              <a:tr h="352697">
                <a:tc>
                  <a:txBody>
                    <a:bodyPr/>
                    <a:lstStyle/>
                    <a:p>
                      <a:r>
                        <a:rPr lang="en-US" sz="1400" dirty="0" smtClean="0"/>
                        <a:t>Students</a:t>
                      </a:r>
                      <a:r>
                        <a:rPr lang="en-US" sz="1400" baseline="0" dirty="0" smtClean="0"/>
                        <a:t> at stand-alone technical colleges</a:t>
                      </a:r>
                      <a:endParaRPr lang="en-US" sz="1400" dirty="0"/>
                    </a:p>
                  </a:txBody>
                  <a:tcPr/>
                </a:tc>
                <a:tc>
                  <a:txBody>
                    <a:bodyPr/>
                    <a:lstStyle/>
                    <a:p>
                      <a:pPr algn="r"/>
                      <a:r>
                        <a:rPr lang="en-US" sz="1400" dirty="0" smtClean="0"/>
                        <a:t>NO</a:t>
                      </a:r>
                      <a:endParaRPr lang="en-US" sz="1400" dirty="0"/>
                    </a:p>
                  </a:txBody>
                  <a:tcPr/>
                </a:tc>
                <a:tc>
                  <a:txBody>
                    <a:bodyPr/>
                    <a:lstStyle/>
                    <a:p>
                      <a:pPr algn="r"/>
                      <a:r>
                        <a:rPr lang="en-US" sz="1400" dirty="0" smtClean="0"/>
                        <a:t>YES</a:t>
                      </a:r>
                      <a:endParaRPr lang="en-US" sz="1400" dirty="0"/>
                    </a:p>
                  </a:txBody>
                  <a:tcPr/>
                </a:tc>
                <a:tc>
                  <a:txBody>
                    <a:bodyPr/>
                    <a:lstStyle/>
                    <a:p>
                      <a:pPr algn="r"/>
                      <a:r>
                        <a:rPr lang="en-US" sz="1400" dirty="0" smtClean="0"/>
                        <a:t>NO</a:t>
                      </a:r>
                      <a:endParaRPr lang="en-US" sz="1400" dirty="0"/>
                    </a:p>
                  </a:txBody>
                  <a:tcPr/>
                </a:tc>
              </a:tr>
              <a:tr h="529046">
                <a:tc>
                  <a:txBody>
                    <a:bodyPr/>
                    <a:lstStyle/>
                    <a:p>
                      <a:r>
                        <a:rPr lang="en-US" sz="1400" dirty="0" smtClean="0"/>
                        <a:t>Students in study abroad  program</a:t>
                      </a:r>
                    </a:p>
                    <a:p>
                      <a:r>
                        <a:rPr lang="en-US" sz="1400" dirty="0" smtClean="0"/>
                        <a:t>*</a:t>
                      </a:r>
                      <a:r>
                        <a:rPr lang="en-US" sz="1200" dirty="0" smtClean="0"/>
                        <a:t>if registered</a:t>
                      </a:r>
                      <a:r>
                        <a:rPr lang="en-US" sz="1200" baseline="0" dirty="0" smtClean="0"/>
                        <a:t> through college reporting data</a:t>
                      </a:r>
                      <a:endParaRPr lang="en-US" sz="1200" dirty="0"/>
                    </a:p>
                  </a:txBody>
                  <a:tcPr/>
                </a:tc>
                <a:tc>
                  <a:txBody>
                    <a:bodyPr/>
                    <a:lstStyle/>
                    <a:p>
                      <a:pPr algn="r"/>
                      <a:r>
                        <a:rPr lang="en-US" sz="1400" dirty="0" smtClean="0"/>
                        <a:t>YES*</a:t>
                      </a:r>
                      <a:endParaRPr lang="en-US" sz="1400" dirty="0"/>
                    </a:p>
                  </a:txBody>
                  <a:tcPr/>
                </a:tc>
                <a:tc>
                  <a:txBody>
                    <a:bodyPr/>
                    <a:lstStyle/>
                    <a:p>
                      <a:pPr algn="r"/>
                      <a:r>
                        <a:rPr lang="en-US" sz="1400" dirty="0" smtClean="0"/>
                        <a:t>YES*</a:t>
                      </a:r>
                      <a:endParaRPr lang="en-US" sz="1400" dirty="0"/>
                    </a:p>
                  </a:txBody>
                  <a:tcPr/>
                </a:tc>
                <a:tc>
                  <a:txBody>
                    <a:bodyPr/>
                    <a:lstStyle/>
                    <a:p>
                      <a:pPr algn="r"/>
                      <a:r>
                        <a:rPr lang="en-US" sz="1400" dirty="0" smtClean="0"/>
                        <a:t>YES*</a:t>
                      </a:r>
                      <a:endParaRPr lang="en-US" sz="1400" dirty="0"/>
                    </a:p>
                  </a:txBody>
                  <a:tcPr/>
                </a:tc>
              </a:tr>
              <a:tr h="529046">
                <a:tc>
                  <a:txBody>
                    <a:bodyPr/>
                    <a:lstStyle/>
                    <a:p>
                      <a:r>
                        <a:rPr lang="en-US" sz="1400" dirty="0" smtClean="0"/>
                        <a:t>Students who withdrew </a:t>
                      </a:r>
                    </a:p>
                    <a:p>
                      <a:r>
                        <a:rPr lang="en-US" sz="1400" dirty="0" smtClean="0"/>
                        <a:t>*</a:t>
                      </a:r>
                      <a:r>
                        <a:rPr lang="en-US" sz="1200" dirty="0" smtClean="0"/>
                        <a:t>report</a:t>
                      </a:r>
                      <a:r>
                        <a:rPr lang="en-US" sz="1200" baseline="0" dirty="0" smtClean="0"/>
                        <a:t> if student withdrew after 100% refund period)</a:t>
                      </a:r>
                      <a:endParaRPr lang="en-US" sz="1200" dirty="0"/>
                    </a:p>
                  </a:txBody>
                  <a:tcPr/>
                </a:tc>
                <a:tc>
                  <a:txBody>
                    <a:bodyPr/>
                    <a:lstStyle/>
                    <a:p>
                      <a:pPr algn="r"/>
                      <a:r>
                        <a:rPr lang="en-US" sz="1400" dirty="0" smtClean="0"/>
                        <a:t>YES*</a:t>
                      </a:r>
                      <a:endParaRPr lang="en-US" sz="1400" dirty="0"/>
                    </a:p>
                  </a:txBody>
                  <a:tcPr/>
                </a:tc>
                <a:tc>
                  <a:txBody>
                    <a:bodyPr/>
                    <a:lstStyle/>
                    <a:p>
                      <a:pPr algn="r"/>
                      <a:r>
                        <a:rPr lang="en-US" sz="1400" dirty="0" smtClean="0"/>
                        <a:t>YES*</a:t>
                      </a:r>
                      <a:endParaRPr lang="en-US" sz="1400" dirty="0"/>
                    </a:p>
                  </a:txBody>
                  <a:tcPr/>
                </a:tc>
                <a:tc>
                  <a:txBody>
                    <a:bodyPr/>
                    <a:lstStyle/>
                    <a:p>
                      <a:pPr algn="r"/>
                      <a:r>
                        <a:rPr lang="en-US" sz="1400" dirty="0" smtClean="0"/>
                        <a:t>YES*</a:t>
                      </a:r>
                      <a:endParaRPr lang="en-US" sz="1400" dirty="0"/>
                    </a:p>
                  </a:txBody>
                  <a:tcPr/>
                </a:tc>
              </a:tr>
              <a:tr h="617220">
                <a:tc>
                  <a:txBody>
                    <a:bodyPr/>
                    <a:lstStyle/>
                    <a:p>
                      <a:r>
                        <a:rPr lang="en-US" sz="1400" dirty="0" smtClean="0"/>
                        <a:t>Students in exclusively</a:t>
                      </a:r>
                      <a:r>
                        <a:rPr lang="en-US" sz="1400" baseline="0" dirty="0" smtClean="0"/>
                        <a:t> distance education programs delivered to home state from reciprocity state (or students taking classes in home state at satellite campus in home state)</a:t>
                      </a:r>
                      <a:endParaRPr lang="en-US" sz="1400" dirty="0"/>
                    </a:p>
                  </a:txBody>
                  <a:tcPr/>
                </a:tc>
                <a:tc>
                  <a:txBody>
                    <a:bodyPr/>
                    <a:lstStyle/>
                    <a:p>
                      <a:pPr algn="r"/>
                      <a:r>
                        <a:rPr lang="en-US" sz="1400" dirty="0" smtClean="0"/>
                        <a:t>NO</a:t>
                      </a:r>
                      <a:endParaRPr lang="en-US" sz="1400" dirty="0"/>
                    </a:p>
                  </a:txBody>
                  <a:tcPr/>
                </a:tc>
                <a:tc>
                  <a:txBody>
                    <a:bodyPr/>
                    <a:lstStyle/>
                    <a:p>
                      <a:pPr algn="r"/>
                      <a:r>
                        <a:rPr lang="en-US" sz="1400" dirty="0" smtClean="0"/>
                        <a:t>YES</a:t>
                      </a:r>
                      <a:endParaRPr lang="en-US" sz="1400" dirty="0"/>
                    </a:p>
                  </a:txBody>
                  <a:tcPr/>
                </a:tc>
                <a:tc>
                  <a:txBody>
                    <a:bodyPr/>
                    <a:lstStyle/>
                    <a:p>
                      <a:pPr algn="r"/>
                      <a:r>
                        <a:rPr lang="en-US" sz="1400" dirty="0" smtClean="0"/>
                        <a:t>YES</a:t>
                      </a:r>
                      <a:endParaRPr lang="en-US" sz="1400" dirty="0"/>
                    </a:p>
                  </a:txBody>
                  <a:tcPr/>
                </a:tc>
              </a:tr>
              <a:tr h="382089">
                <a:tc>
                  <a:txBody>
                    <a:bodyPr/>
                    <a:lstStyle/>
                    <a:p>
                      <a:r>
                        <a:rPr lang="en-US" sz="1400" dirty="0" smtClean="0"/>
                        <a:t>Students in professional programs</a:t>
                      </a:r>
                      <a:endParaRPr lang="en-US" sz="1400" dirty="0"/>
                    </a:p>
                  </a:txBody>
                  <a:tcPr/>
                </a:tc>
                <a:tc>
                  <a:txBody>
                    <a:bodyPr/>
                    <a:lstStyle/>
                    <a:p>
                      <a:pPr algn="l"/>
                      <a:r>
                        <a:rPr lang="en-US" sz="1400" dirty="0" smtClean="0"/>
                        <a:t>Law, pharmacy, OT</a:t>
                      </a:r>
                      <a:endParaRPr lang="en-US" sz="1400" dirty="0"/>
                    </a:p>
                  </a:txBody>
                  <a:tcPr/>
                </a:tc>
                <a:tc>
                  <a:txBody>
                    <a:bodyPr/>
                    <a:lstStyle/>
                    <a:p>
                      <a:pPr algn="l"/>
                      <a:r>
                        <a:rPr lang="en-US" sz="1400" dirty="0" smtClean="0"/>
                        <a:t>U of M –</a:t>
                      </a:r>
                      <a:r>
                        <a:rPr lang="en-US" sz="1400" baseline="0" dirty="0" smtClean="0"/>
                        <a:t> Vet Med, Dental</a:t>
                      </a:r>
                      <a:endParaRPr lang="en-US" sz="1400" dirty="0"/>
                    </a:p>
                  </a:txBody>
                  <a:tcPr/>
                </a:tc>
                <a:tc>
                  <a:txBody>
                    <a:bodyPr/>
                    <a:lstStyle/>
                    <a:p>
                      <a:pPr algn="l"/>
                      <a:r>
                        <a:rPr lang="en-US" sz="1400" dirty="0" smtClean="0"/>
                        <a:t>All professional</a:t>
                      </a:r>
                      <a:r>
                        <a:rPr lang="en-US" sz="1400" baseline="0" dirty="0" smtClean="0"/>
                        <a:t> programs</a:t>
                      </a:r>
                      <a:endParaRPr lang="en-US" sz="1400" dirty="0"/>
                    </a:p>
                  </a:txBody>
                  <a:tcPr/>
                </a:tc>
              </a:tr>
              <a:tr h="352697">
                <a:tc>
                  <a:txBody>
                    <a:bodyPr/>
                    <a:lstStyle/>
                    <a:p>
                      <a:r>
                        <a:rPr lang="en-US" sz="1400" dirty="0" smtClean="0"/>
                        <a:t>Students in programs charging flat rate to all regardless of residency status, when flat</a:t>
                      </a:r>
                      <a:r>
                        <a:rPr lang="en-US" sz="1400" baseline="0" dirty="0" smtClean="0"/>
                        <a:t> rate &gt; resident rate</a:t>
                      </a:r>
                      <a:endParaRPr lang="en-US" sz="1400" dirty="0"/>
                    </a:p>
                  </a:txBody>
                  <a:tcPr/>
                </a:tc>
                <a:tc>
                  <a:txBody>
                    <a:bodyPr/>
                    <a:lstStyle/>
                    <a:p>
                      <a:pPr algn="r"/>
                      <a:r>
                        <a:rPr lang="en-US" sz="1400" dirty="0" smtClean="0"/>
                        <a:t>NO</a:t>
                      </a:r>
                      <a:endParaRPr lang="en-US" sz="1400" dirty="0"/>
                    </a:p>
                  </a:txBody>
                  <a:tcPr/>
                </a:tc>
                <a:tc>
                  <a:txBody>
                    <a:bodyPr/>
                    <a:lstStyle/>
                    <a:p>
                      <a:pPr algn="r"/>
                      <a:r>
                        <a:rPr lang="en-US" sz="1400" dirty="0" smtClean="0"/>
                        <a:t>NO</a:t>
                      </a:r>
                      <a:endParaRPr lang="en-US" sz="1400" dirty="0"/>
                    </a:p>
                  </a:txBody>
                  <a:tcPr/>
                </a:tc>
                <a:tc>
                  <a:txBody>
                    <a:bodyPr/>
                    <a:lstStyle/>
                    <a:p>
                      <a:pPr algn="r"/>
                      <a:r>
                        <a:rPr lang="en-US" sz="1400" dirty="0" smtClean="0"/>
                        <a:t>NO</a:t>
                      </a:r>
                      <a:endParaRPr lang="en-US" sz="1400" dirty="0"/>
                    </a:p>
                  </a:txBody>
                  <a:tcPr/>
                </a:tc>
              </a:tr>
              <a:tr h="352697">
                <a:tc>
                  <a:txBody>
                    <a:bodyPr/>
                    <a:lstStyle/>
                    <a:p>
                      <a:r>
                        <a:rPr lang="en-US" sz="1400" dirty="0" smtClean="0"/>
                        <a:t>Students never</a:t>
                      </a:r>
                      <a:r>
                        <a:rPr lang="en-US" sz="1400" baseline="0" dirty="0" smtClean="0"/>
                        <a:t> subject to non-resident rate because tuition paid by third party (ROTC, employer)</a:t>
                      </a:r>
                      <a:endParaRPr lang="en-US" sz="1400" dirty="0"/>
                    </a:p>
                  </a:txBody>
                  <a:tcPr/>
                </a:tc>
                <a:tc>
                  <a:txBody>
                    <a:bodyPr/>
                    <a:lstStyle/>
                    <a:p>
                      <a:pPr algn="r"/>
                      <a:r>
                        <a:rPr lang="en-US" sz="1400" dirty="0" smtClean="0"/>
                        <a:t>NO</a:t>
                      </a:r>
                      <a:endParaRPr lang="en-US" sz="1400" dirty="0"/>
                    </a:p>
                  </a:txBody>
                  <a:tcPr/>
                </a:tc>
                <a:tc>
                  <a:txBody>
                    <a:bodyPr/>
                    <a:lstStyle/>
                    <a:p>
                      <a:pPr algn="r"/>
                      <a:r>
                        <a:rPr lang="en-US" sz="1400" dirty="0" smtClean="0"/>
                        <a:t>NO</a:t>
                      </a:r>
                      <a:endParaRPr lang="en-US" sz="1400" dirty="0"/>
                    </a:p>
                  </a:txBody>
                  <a:tcPr/>
                </a:tc>
                <a:tc>
                  <a:txBody>
                    <a:bodyPr/>
                    <a:lstStyle/>
                    <a:p>
                      <a:pPr algn="r"/>
                      <a:r>
                        <a:rPr lang="en-US" sz="1400" dirty="0" smtClean="0"/>
                        <a:t>NO</a:t>
                      </a:r>
                      <a:endParaRPr lang="en-US" sz="1400" dirty="0"/>
                    </a:p>
                  </a:txBody>
                  <a:tcPr/>
                </a:tc>
              </a:tr>
              <a:tr h="352697">
                <a:tc>
                  <a:txBody>
                    <a:bodyPr/>
                    <a:lstStyle/>
                    <a:p>
                      <a:r>
                        <a:rPr lang="en-US" sz="1400" dirty="0" smtClean="0"/>
                        <a:t>Credits with W, I, F, NC,</a:t>
                      </a:r>
                      <a:r>
                        <a:rPr lang="en-US" sz="1400" baseline="0" dirty="0" smtClean="0"/>
                        <a:t> P/F grades</a:t>
                      </a:r>
                      <a:endParaRPr lang="en-US" sz="1400" dirty="0"/>
                    </a:p>
                  </a:txBody>
                  <a:tcPr/>
                </a:tc>
                <a:tc>
                  <a:txBody>
                    <a:bodyPr/>
                    <a:lstStyle/>
                    <a:p>
                      <a:pPr algn="r"/>
                      <a:r>
                        <a:rPr lang="en-US" sz="1400" dirty="0" smtClean="0"/>
                        <a:t>YES</a:t>
                      </a:r>
                      <a:endParaRPr lang="en-US" sz="1400" dirty="0"/>
                    </a:p>
                  </a:txBody>
                  <a:tcPr/>
                </a:tc>
                <a:tc>
                  <a:txBody>
                    <a:bodyPr/>
                    <a:lstStyle/>
                    <a:p>
                      <a:pPr algn="r"/>
                      <a:r>
                        <a:rPr lang="en-US" sz="1400" dirty="0" smtClean="0"/>
                        <a:t>YES</a:t>
                      </a:r>
                      <a:endParaRPr lang="en-US" sz="1400" dirty="0"/>
                    </a:p>
                  </a:txBody>
                  <a:tcPr/>
                </a:tc>
                <a:tc>
                  <a:txBody>
                    <a:bodyPr/>
                    <a:lstStyle/>
                    <a:p>
                      <a:pPr algn="r"/>
                      <a:r>
                        <a:rPr lang="en-US" sz="1400" dirty="0" smtClean="0"/>
                        <a:t>YES</a:t>
                      </a:r>
                      <a:endParaRPr lang="en-US" sz="1400" dirty="0"/>
                    </a:p>
                  </a:txBody>
                  <a:tcPr/>
                </a:tc>
              </a:tr>
            </a:tbl>
          </a:graphicData>
        </a:graphic>
      </p:graphicFrame>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85800"/>
            <a:ext cx="8534400" cy="990600"/>
          </a:xfrm>
        </p:spPr>
        <p:txBody>
          <a:bodyPr/>
          <a:lstStyle/>
          <a:p>
            <a:r>
              <a:rPr lang="en-US" dirty="0" smtClean="0"/>
              <a:t>How are Payments Calculated?</a:t>
            </a:r>
            <a:endParaRPr lang="en-US" dirty="0"/>
          </a:p>
        </p:txBody>
      </p:sp>
      <p:pic>
        <p:nvPicPr>
          <p:cNvPr id="4" name="chart"/>
          <p:cNvPicPr>
            <a:picLocks noGrp="1" noChangeAspect="1"/>
          </p:cNvPicPr>
          <p:nvPr>
            <p:ph idx="10"/>
          </p:nvPr>
        </p:nvPicPr>
        <p:blipFill>
          <a:blip r:embed="rId2"/>
          <a:stretch>
            <a:fillRect/>
          </a:stretch>
        </p:blipFill>
        <p:spPr>
          <a:xfrm>
            <a:off x="6447648" y="2377725"/>
            <a:ext cx="2391552" cy="2409400"/>
          </a:xfrm>
          <a:prstGeom prst="rect">
            <a:avLst/>
          </a:prstGeom>
        </p:spPr>
      </p:pic>
      <p:sp>
        <p:nvSpPr>
          <p:cNvPr id="7" name="TextBox 6"/>
          <p:cNvSpPr txBox="1"/>
          <p:nvPr/>
        </p:nvSpPr>
        <p:spPr>
          <a:xfrm>
            <a:off x="6934200" y="3411515"/>
            <a:ext cx="744114" cy="523220"/>
          </a:xfrm>
          <a:prstGeom prst="rect">
            <a:avLst/>
          </a:prstGeom>
          <a:noFill/>
        </p:spPr>
        <p:txBody>
          <a:bodyPr wrap="none" rtlCol="0">
            <a:spAutoFit/>
          </a:bodyPr>
          <a:lstStyle/>
          <a:p>
            <a:r>
              <a:rPr lang="en-US" sz="2800" dirty="0" smtClean="0">
                <a:solidFill>
                  <a:schemeClr val="accent2">
                    <a:lumMod val="50000"/>
                  </a:schemeClr>
                </a:solidFill>
                <a:latin typeface="Arial" pitchFamily="34" charset="0"/>
                <a:cs typeface="Arial" pitchFamily="34" charset="0"/>
              </a:rPr>
              <a:t>MN</a:t>
            </a:r>
            <a:endParaRPr lang="en-US" sz="2800" dirty="0">
              <a:solidFill>
                <a:schemeClr val="accent2">
                  <a:lumMod val="50000"/>
                </a:schemeClr>
              </a:solidFill>
              <a:latin typeface="Arial" pitchFamily="34" charset="0"/>
              <a:cs typeface="Arial" pitchFamily="34" charset="0"/>
            </a:endParaRPr>
          </a:p>
        </p:txBody>
      </p:sp>
      <p:sp>
        <p:nvSpPr>
          <p:cNvPr id="10" name="Right Arrow 9"/>
          <p:cNvSpPr/>
          <p:nvPr/>
        </p:nvSpPr>
        <p:spPr>
          <a:xfrm rot="10800000">
            <a:off x="5524500" y="1893093"/>
            <a:ext cx="281940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pic>
        <p:nvPicPr>
          <p:cNvPr id="13" name="chart"/>
          <p:cNvPicPr>
            <a:picLocks noChangeAspect="1"/>
          </p:cNvPicPr>
          <p:nvPr/>
        </p:nvPicPr>
        <p:blipFill>
          <a:blip r:embed="rId3"/>
          <a:stretch>
            <a:fillRect/>
          </a:stretch>
        </p:blipFill>
        <p:spPr>
          <a:xfrm>
            <a:off x="4724400" y="2377725"/>
            <a:ext cx="1981200" cy="1295400"/>
          </a:xfrm>
          <a:prstGeom prst="rect">
            <a:avLst/>
          </a:prstGeom>
        </p:spPr>
      </p:pic>
      <p:sp>
        <p:nvSpPr>
          <p:cNvPr id="14" name="TextBox 13"/>
          <p:cNvSpPr txBox="1"/>
          <p:nvPr/>
        </p:nvSpPr>
        <p:spPr>
          <a:xfrm>
            <a:off x="5354213" y="2671320"/>
            <a:ext cx="704039" cy="523220"/>
          </a:xfrm>
          <a:prstGeom prst="rect">
            <a:avLst/>
          </a:prstGeom>
          <a:noFill/>
        </p:spPr>
        <p:txBody>
          <a:bodyPr wrap="none" rtlCol="0">
            <a:spAutoFit/>
          </a:bodyPr>
          <a:lstStyle/>
          <a:p>
            <a:r>
              <a:rPr lang="en-US" sz="2800" dirty="0" smtClean="0">
                <a:solidFill>
                  <a:schemeClr val="accent6">
                    <a:lumMod val="50000"/>
                  </a:schemeClr>
                </a:solidFill>
                <a:latin typeface="Arial" pitchFamily="34" charset="0"/>
                <a:cs typeface="Arial" pitchFamily="34" charset="0"/>
              </a:rPr>
              <a:t>ND</a:t>
            </a:r>
            <a:endParaRPr lang="en-US" sz="2800" dirty="0">
              <a:solidFill>
                <a:schemeClr val="accent6">
                  <a:lumMod val="50000"/>
                </a:schemeClr>
              </a:solidFill>
              <a:latin typeface="Arial" pitchFamily="34" charset="0"/>
              <a:cs typeface="Arial" pitchFamily="34" charset="0"/>
            </a:endParaRPr>
          </a:p>
        </p:txBody>
      </p:sp>
      <p:graphicFrame>
        <p:nvGraphicFramePr>
          <p:cNvPr id="15" name="Table 14"/>
          <p:cNvGraphicFramePr>
            <a:graphicFrameLocks noGrp="1"/>
          </p:cNvGraphicFramePr>
          <p:nvPr/>
        </p:nvGraphicFramePr>
        <p:xfrm>
          <a:off x="304800" y="1470935"/>
          <a:ext cx="4191000" cy="4498065"/>
        </p:xfrm>
        <a:graphic>
          <a:graphicData uri="http://schemas.openxmlformats.org/drawingml/2006/table">
            <a:tbl>
              <a:tblPr firstRow="1" bandRow="1">
                <a:tableStyleId>{5C22544A-7EE6-4342-B048-85BDC9FD1C3A}</a:tableStyleId>
              </a:tblPr>
              <a:tblGrid>
                <a:gridCol w="2176096"/>
                <a:gridCol w="644769"/>
                <a:gridCol w="1370135"/>
              </a:tblGrid>
              <a:tr h="357865">
                <a:tc gridSpan="3">
                  <a:txBody>
                    <a:bodyPr/>
                    <a:lstStyle/>
                    <a:p>
                      <a:r>
                        <a:rPr lang="en-US" sz="1400" dirty="0" smtClean="0">
                          <a:latin typeface="+mj-lt"/>
                        </a:rPr>
                        <a:t>2008-2009 Minnesota</a:t>
                      </a:r>
                      <a:r>
                        <a:rPr lang="en-US" sz="1400" baseline="0" dirty="0" smtClean="0">
                          <a:latin typeface="+mj-lt"/>
                        </a:rPr>
                        <a:t> Payment to North Dakota</a:t>
                      </a:r>
                      <a:endParaRPr lang="en-US" sz="1400" dirty="0">
                        <a:latin typeface="+mj-lt"/>
                      </a:endParaRPr>
                    </a:p>
                  </a:txBody>
                  <a:tcPr/>
                </a:tc>
                <a:tc hMerge="1">
                  <a:txBody>
                    <a:bodyPr/>
                    <a:lstStyle/>
                    <a:p>
                      <a:endParaRPr lang="en-US" sz="1400" dirty="0">
                        <a:latin typeface="+mj-lt"/>
                      </a:endParaRPr>
                    </a:p>
                  </a:txBody>
                  <a:tcPr/>
                </a:tc>
                <a:tc hMerge="1">
                  <a:txBody>
                    <a:bodyPr/>
                    <a:lstStyle/>
                    <a:p>
                      <a:endParaRPr lang="en-US" sz="1400" dirty="0">
                        <a:latin typeface="+mj-lt"/>
                      </a:endParaRPr>
                    </a:p>
                  </a:txBody>
                  <a:tcPr/>
                </a:tc>
              </a:tr>
              <a:tr h="370840">
                <a:tc>
                  <a:txBody>
                    <a:bodyPr/>
                    <a:lstStyle/>
                    <a:p>
                      <a:r>
                        <a:rPr lang="en-US" sz="1400" dirty="0" smtClean="0">
                          <a:latin typeface="+mj-lt"/>
                        </a:rPr>
                        <a:t>ND</a:t>
                      </a:r>
                      <a:r>
                        <a:rPr lang="en-US" sz="1400" baseline="0" dirty="0" smtClean="0">
                          <a:latin typeface="+mj-lt"/>
                        </a:rPr>
                        <a:t> instructional cost per FTE</a:t>
                      </a:r>
                      <a:endParaRPr lang="en-US" sz="1400" dirty="0">
                        <a:latin typeface="+mj-lt"/>
                      </a:endParaRPr>
                    </a:p>
                  </a:txBody>
                  <a:tcPr/>
                </a:tc>
                <a:tc>
                  <a:txBody>
                    <a:bodyPr/>
                    <a:lstStyle/>
                    <a:p>
                      <a:pPr algn="r"/>
                      <a:endParaRPr lang="en-US" sz="1400" dirty="0">
                        <a:latin typeface="+mj-lt"/>
                      </a:endParaRPr>
                    </a:p>
                  </a:txBody>
                  <a:tcPr/>
                </a:tc>
                <a:tc>
                  <a:txBody>
                    <a:bodyPr/>
                    <a:lstStyle/>
                    <a:p>
                      <a:pPr algn="r"/>
                      <a:r>
                        <a:rPr lang="en-US" sz="1400" dirty="0" smtClean="0">
                          <a:latin typeface="+mj-lt"/>
                        </a:rPr>
                        <a:t>$10,577</a:t>
                      </a:r>
                      <a:endParaRPr lang="en-US" sz="1400" dirty="0">
                        <a:latin typeface="+mj-lt"/>
                      </a:endParaRPr>
                    </a:p>
                  </a:txBody>
                  <a:tcPr/>
                </a:tc>
              </a:tr>
              <a:tr h="370840">
                <a:tc>
                  <a:txBody>
                    <a:bodyPr/>
                    <a:lstStyle/>
                    <a:p>
                      <a:r>
                        <a:rPr lang="en-US" sz="1400" dirty="0" smtClean="0">
                          <a:latin typeface="+mj-lt"/>
                        </a:rPr>
                        <a:t>Marginal rate</a:t>
                      </a:r>
                      <a:endParaRPr lang="en-US" sz="1400" dirty="0">
                        <a:latin typeface="+mj-lt"/>
                      </a:endParaRPr>
                    </a:p>
                  </a:txBody>
                  <a:tcPr/>
                </a:tc>
                <a:tc>
                  <a:txBody>
                    <a:bodyPr/>
                    <a:lstStyle/>
                    <a:p>
                      <a:pPr algn="r"/>
                      <a:r>
                        <a:rPr lang="en-US" sz="1400" dirty="0" smtClean="0">
                          <a:latin typeface="+mj-lt"/>
                        </a:rPr>
                        <a:t>X</a:t>
                      </a:r>
                      <a:endParaRPr lang="en-US" sz="1400" dirty="0">
                        <a:latin typeface="+mj-lt"/>
                      </a:endParaRPr>
                    </a:p>
                  </a:txBody>
                  <a:tcPr/>
                </a:tc>
                <a:tc>
                  <a:txBody>
                    <a:bodyPr/>
                    <a:lstStyle/>
                    <a:p>
                      <a:pPr algn="r"/>
                      <a:r>
                        <a:rPr lang="en-US" sz="1400" dirty="0" smtClean="0">
                          <a:latin typeface="+mj-lt"/>
                        </a:rPr>
                        <a:t>.64</a:t>
                      </a:r>
                      <a:endParaRPr lang="en-US" sz="1400" dirty="0">
                        <a:latin typeface="+mj-lt"/>
                      </a:endParaRPr>
                    </a:p>
                  </a:txBody>
                  <a:tcPr/>
                </a:tc>
              </a:tr>
              <a:tr h="370840">
                <a:tc>
                  <a:txBody>
                    <a:bodyPr/>
                    <a:lstStyle/>
                    <a:p>
                      <a:r>
                        <a:rPr lang="en-US" sz="1400" dirty="0" smtClean="0">
                          <a:latin typeface="+mj-lt"/>
                        </a:rPr>
                        <a:t>Marginal instructional cost per FTE</a:t>
                      </a:r>
                      <a:endParaRPr lang="en-US" sz="1400" dirty="0">
                        <a:latin typeface="+mj-lt"/>
                      </a:endParaRPr>
                    </a:p>
                  </a:txBody>
                  <a:tcPr/>
                </a:tc>
                <a:tc>
                  <a:txBody>
                    <a:bodyPr/>
                    <a:lstStyle/>
                    <a:p>
                      <a:pPr algn="r"/>
                      <a:r>
                        <a:rPr lang="en-US" sz="1400" dirty="0" smtClean="0">
                          <a:latin typeface="+mj-lt"/>
                        </a:rPr>
                        <a:t>=</a:t>
                      </a:r>
                      <a:endParaRPr lang="en-US" sz="1400" dirty="0">
                        <a:latin typeface="+mj-lt"/>
                      </a:endParaRPr>
                    </a:p>
                  </a:txBody>
                  <a:tcPr/>
                </a:tc>
                <a:tc>
                  <a:txBody>
                    <a:bodyPr/>
                    <a:lstStyle/>
                    <a:p>
                      <a:pPr algn="r"/>
                      <a:r>
                        <a:rPr lang="en-US" sz="1400" dirty="0" smtClean="0">
                          <a:latin typeface="+mj-lt"/>
                        </a:rPr>
                        <a:t>$6,769</a:t>
                      </a:r>
                      <a:endParaRPr lang="en-US" sz="1400" dirty="0">
                        <a:latin typeface="+mj-lt"/>
                      </a:endParaRPr>
                    </a:p>
                  </a:txBody>
                  <a:tcPr/>
                </a:tc>
              </a:tr>
              <a:tr h="370840">
                <a:tc>
                  <a:txBody>
                    <a:bodyPr/>
                    <a:lstStyle/>
                    <a:p>
                      <a:r>
                        <a:rPr lang="en-US" sz="1400" dirty="0" smtClean="0">
                          <a:latin typeface="+mj-lt"/>
                        </a:rPr>
                        <a:t>ND resident tuition rate</a:t>
                      </a:r>
                      <a:endParaRPr lang="en-US" sz="1400" dirty="0">
                        <a:latin typeface="+mj-lt"/>
                      </a:endParaRPr>
                    </a:p>
                  </a:txBody>
                  <a:tcPr/>
                </a:tc>
                <a:tc>
                  <a:txBody>
                    <a:bodyPr/>
                    <a:lstStyle/>
                    <a:p>
                      <a:pPr algn="r"/>
                      <a:r>
                        <a:rPr lang="en-US" sz="1400" dirty="0" smtClean="0">
                          <a:latin typeface="+mj-lt"/>
                        </a:rPr>
                        <a:t>-</a:t>
                      </a:r>
                      <a:endParaRPr lang="en-US" sz="1400" dirty="0">
                        <a:latin typeface="+mj-lt"/>
                      </a:endParaRPr>
                    </a:p>
                  </a:txBody>
                  <a:tcPr/>
                </a:tc>
                <a:tc>
                  <a:txBody>
                    <a:bodyPr/>
                    <a:lstStyle/>
                    <a:p>
                      <a:pPr algn="r"/>
                      <a:r>
                        <a:rPr lang="en-US" sz="1400" dirty="0" smtClean="0">
                          <a:latin typeface="+mj-lt"/>
                        </a:rPr>
                        <a:t>$5,270</a:t>
                      </a:r>
                      <a:endParaRPr lang="en-US" sz="1400" dirty="0">
                        <a:latin typeface="+mj-lt"/>
                      </a:endParaRPr>
                    </a:p>
                  </a:txBody>
                  <a:tcPr/>
                </a:tc>
              </a:tr>
              <a:tr h="370840">
                <a:tc>
                  <a:txBody>
                    <a:bodyPr/>
                    <a:lstStyle/>
                    <a:p>
                      <a:r>
                        <a:rPr lang="en-US" sz="1400" dirty="0" smtClean="0">
                          <a:latin typeface="+mj-lt"/>
                        </a:rPr>
                        <a:t>Remaining</a:t>
                      </a:r>
                      <a:r>
                        <a:rPr lang="en-US" sz="1400" baseline="0" dirty="0" smtClean="0">
                          <a:latin typeface="+mj-lt"/>
                        </a:rPr>
                        <a:t> marginal cost per FTE</a:t>
                      </a:r>
                      <a:endParaRPr lang="en-US" sz="1400" dirty="0">
                        <a:latin typeface="+mj-lt"/>
                      </a:endParaRPr>
                    </a:p>
                  </a:txBody>
                  <a:tcPr/>
                </a:tc>
                <a:tc>
                  <a:txBody>
                    <a:bodyPr/>
                    <a:lstStyle/>
                    <a:p>
                      <a:pPr algn="r"/>
                      <a:r>
                        <a:rPr lang="en-US" sz="1400" dirty="0" smtClean="0">
                          <a:latin typeface="+mj-lt"/>
                        </a:rPr>
                        <a:t>=</a:t>
                      </a:r>
                      <a:endParaRPr lang="en-US" sz="1400" dirty="0">
                        <a:latin typeface="+mj-lt"/>
                      </a:endParaRPr>
                    </a:p>
                  </a:txBody>
                  <a:tcPr/>
                </a:tc>
                <a:tc>
                  <a:txBody>
                    <a:bodyPr/>
                    <a:lstStyle/>
                    <a:p>
                      <a:pPr algn="r"/>
                      <a:r>
                        <a:rPr lang="en-US" sz="1400" dirty="0" smtClean="0">
                          <a:latin typeface="+mj-lt"/>
                        </a:rPr>
                        <a:t>$1,499</a:t>
                      </a:r>
                      <a:endParaRPr lang="en-US" sz="1400" dirty="0">
                        <a:latin typeface="+mj-lt"/>
                      </a:endParaRPr>
                    </a:p>
                  </a:txBody>
                  <a:tcPr/>
                </a:tc>
              </a:tr>
              <a:tr h="370840">
                <a:tc>
                  <a:txBody>
                    <a:bodyPr/>
                    <a:lstStyle/>
                    <a:p>
                      <a:r>
                        <a:rPr lang="en-US" sz="1400" dirty="0" smtClean="0">
                          <a:latin typeface="+mj-lt"/>
                        </a:rPr>
                        <a:t>GAP FTE</a:t>
                      </a:r>
                      <a:endParaRPr lang="en-US" sz="1400" dirty="0">
                        <a:latin typeface="+mj-lt"/>
                      </a:endParaRPr>
                    </a:p>
                  </a:txBody>
                  <a:tcPr/>
                </a:tc>
                <a:tc>
                  <a:txBody>
                    <a:bodyPr/>
                    <a:lstStyle/>
                    <a:p>
                      <a:pPr algn="r"/>
                      <a:r>
                        <a:rPr lang="en-US" sz="1400" dirty="0" smtClean="0">
                          <a:latin typeface="+mj-lt"/>
                        </a:rPr>
                        <a:t>X</a:t>
                      </a:r>
                      <a:endParaRPr lang="en-US" sz="1400" dirty="0">
                        <a:latin typeface="+mj-lt"/>
                      </a:endParaRPr>
                    </a:p>
                  </a:txBody>
                  <a:tcPr/>
                </a:tc>
                <a:tc>
                  <a:txBody>
                    <a:bodyPr/>
                    <a:lstStyle/>
                    <a:p>
                      <a:pPr algn="r"/>
                      <a:r>
                        <a:rPr lang="en-US" sz="1400" dirty="0" smtClean="0">
                          <a:latin typeface="+mj-lt"/>
                        </a:rPr>
                        <a:t>3,338</a:t>
                      </a:r>
                      <a:endParaRPr lang="en-US" sz="1400" dirty="0">
                        <a:latin typeface="+mj-lt"/>
                      </a:endParaRPr>
                    </a:p>
                  </a:txBody>
                  <a:tcPr/>
                </a:tc>
              </a:tr>
              <a:tr h="370840">
                <a:tc>
                  <a:txBody>
                    <a:bodyPr/>
                    <a:lstStyle/>
                    <a:p>
                      <a:r>
                        <a:rPr lang="en-US" sz="1400" dirty="0" smtClean="0">
                          <a:latin typeface="+mj-lt"/>
                        </a:rPr>
                        <a:t>Gross</a:t>
                      </a:r>
                      <a:r>
                        <a:rPr lang="en-US" sz="1400" baseline="0" dirty="0" smtClean="0">
                          <a:latin typeface="+mj-lt"/>
                        </a:rPr>
                        <a:t> MN liability</a:t>
                      </a:r>
                      <a:endParaRPr lang="en-US" sz="1400" dirty="0">
                        <a:latin typeface="+mj-lt"/>
                      </a:endParaRPr>
                    </a:p>
                  </a:txBody>
                  <a:tcPr/>
                </a:tc>
                <a:tc>
                  <a:txBody>
                    <a:bodyPr/>
                    <a:lstStyle/>
                    <a:p>
                      <a:pPr algn="r"/>
                      <a:r>
                        <a:rPr lang="en-US" sz="1400" dirty="0" smtClean="0">
                          <a:latin typeface="+mj-lt"/>
                        </a:rPr>
                        <a:t>=</a:t>
                      </a:r>
                      <a:endParaRPr lang="en-US" sz="1400" dirty="0">
                        <a:latin typeface="+mj-lt"/>
                      </a:endParaRPr>
                    </a:p>
                  </a:txBody>
                  <a:tcPr/>
                </a:tc>
                <a:tc>
                  <a:txBody>
                    <a:bodyPr/>
                    <a:lstStyle/>
                    <a:p>
                      <a:pPr algn="r"/>
                      <a:r>
                        <a:rPr lang="en-US" sz="1400" dirty="0" smtClean="0">
                          <a:latin typeface="+mj-lt"/>
                        </a:rPr>
                        <a:t>$5,003,662</a:t>
                      </a:r>
                      <a:endParaRPr lang="en-US" sz="1400" dirty="0">
                        <a:latin typeface="+mj-lt"/>
                      </a:endParaRPr>
                    </a:p>
                  </a:txBody>
                  <a:tcPr/>
                </a:tc>
              </a:tr>
              <a:tr h="370840">
                <a:tc>
                  <a:txBody>
                    <a:bodyPr/>
                    <a:lstStyle/>
                    <a:p>
                      <a:r>
                        <a:rPr lang="en-US" sz="1400" dirty="0" smtClean="0">
                          <a:latin typeface="+mj-lt"/>
                        </a:rPr>
                        <a:t>Tuition</a:t>
                      </a:r>
                      <a:r>
                        <a:rPr lang="en-US" sz="1400" baseline="0" dirty="0" smtClean="0">
                          <a:latin typeface="+mj-lt"/>
                        </a:rPr>
                        <a:t> paid by MN residents in excess of ND rate</a:t>
                      </a:r>
                      <a:endParaRPr lang="en-US" sz="1400" dirty="0">
                        <a:latin typeface="+mj-lt"/>
                      </a:endParaRPr>
                    </a:p>
                  </a:txBody>
                  <a:tcPr/>
                </a:tc>
                <a:tc>
                  <a:txBody>
                    <a:bodyPr/>
                    <a:lstStyle/>
                    <a:p>
                      <a:pPr algn="r"/>
                      <a:r>
                        <a:rPr lang="en-US" sz="1400" dirty="0" smtClean="0">
                          <a:latin typeface="+mj-lt"/>
                        </a:rPr>
                        <a:t>-</a:t>
                      </a:r>
                      <a:endParaRPr lang="en-US" sz="1400" dirty="0">
                        <a:latin typeface="+mj-lt"/>
                      </a:endParaRPr>
                    </a:p>
                  </a:txBody>
                  <a:tcPr/>
                </a:tc>
                <a:tc>
                  <a:txBody>
                    <a:bodyPr/>
                    <a:lstStyle/>
                    <a:p>
                      <a:pPr algn="r"/>
                      <a:r>
                        <a:rPr lang="en-US" sz="1400" dirty="0" smtClean="0">
                          <a:latin typeface="+mj-lt"/>
                        </a:rPr>
                        <a:t>$1,924,884</a:t>
                      </a:r>
                      <a:endParaRPr lang="en-US" sz="1400" dirty="0">
                        <a:latin typeface="+mj-lt"/>
                      </a:endParaRPr>
                    </a:p>
                  </a:txBody>
                  <a:tcPr/>
                </a:tc>
              </a:tr>
              <a:tr h="370840">
                <a:tc>
                  <a:txBody>
                    <a:bodyPr/>
                    <a:lstStyle/>
                    <a:p>
                      <a:r>
                        <a:rPr lang="en-US" sz="1400" dirty="0" smtClean="0">
                          <a:latin typeface="+mj-lt"/>
                        </a:rPr>
                        <a:t>Net MN Liability to ND</a:t>
                      </a:r>
                      <a:endParaRPr lang="en-US" sz="1400" dirty="0">
                        <a:latin typeface="+mj-lt"/>
                      </a:endParaRPr>
                    </a:p>
                  </a:txBody>
                  <a:tcPr/>
                </a:tc>
                <a:tc>
                  <a:txBody>
                    <a:bodyPr/>
                    <a:lstStyle/>
                    <a:p>
                      <a:pPr algn="r"/>
                      <a:r>
                        <a:rPr lang="en-US" sz="1400" dirty="0" smtClean="0">
                          <a:latin typeface="+mj-lt"/>
                        </a:rPr>
                        <a:t>=</a:t>
                      </a:r>
                      <a:endParaRPr lang="en-US" sz="1400" dirty="0">
                        <a:latin typeface="+mj-lt"/>
                      </a:endParaRPr>
                    </a:p>
                  </a:txBody>
                  <a:tcPr/>
                </a:tc>
                <a:tc>
                  <a:txBody>
                    <a:bodyPr/>
                    <a:lstStyle/>
                    <a:p>
                      <a:pPr algn="r"/>
                      <a:r>
                        <a:rPr lang="en-US" sz="1400" dirty="0" smtClean="0">
                          <a:latin typeface="+mj-lt"/>
                        </a:rPr>
                        <a:t>$3,078,778</a:t>
                      </a:r>
                      <a:endParaRPr lang="en-US" sz="1400" dirty="0">
                        <a:latin typeface="+mj-lt"/>
                      </a:endParaRPr>
                    </a:p>
                  </a:txBody>
                  <a:tcPr/>
                </a:tc>
              </a:tr>
            </a:tbl>
          </a:graphicData>
        </a:graphic>
      </p:graphicFrame>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0"/>
            <a:ext cx="8534400" cy="1066800"/>
          </a:xfrm>
        </p:spPr>
        <p:txBody>
          <a:bodyPr/>
          <a:lstStyle/>
          <a:p>
            <a:r>
              <a:rPr lang="en-US" dirty="0" smtClean="0"/>
              <a:t>How are Payments Calculated?</a:t>
            </a:r>
            <a:endParaRPr lang="en-US" dirty="0"/>
          </a:p>
        </p:txBody>
      </p:sp>
      <p:pic>
        <p:nvPicPr>
          <p:cNvPr id="4" name="chart"/>
          <p:cNvPicPr>
            <a:picLocks noGrp="1" noChangeAspect="1"/>
          </p:cNvPicPr>
          <p:nvPr>
            <p:ph idx="10"/>
          </p:nvPr>
        </p:nvPicPr>
        <p:blipFill>
          <a:blip r:embed="rId2"/>
          <a:stretch>
            <a:fillRect/>
          </a:stretch>
        </p:blipFill>
        <p:spPr>
          <a:xfrm>
            <a:off x="304800" y="1828800"/>
            <a:ext cx="3095238" cy="3400000"/>
          </a:xfrm>
          <a:prstGeom prst="rect">
            <a:avLst/>
          </a:prstGeom>
        </p:spPr>
      </p:pic>
      <p:pic>
        <p:nvPicPr>
          <p:cNvPr id="5" name="chart"/>
          <p:cNvPicPr>
            <a:picLocks noChangeAspect="1"/>
          </p:cNvPicPr>
          <p:nvPr/>
        </p:nvPicPr>
        <p:blipFill>
          <a:blip r:embed="rId3"/>
          <a:stretch>
            <a:fillRect/>
          </a:stretch>
        </p:blipFill>
        <p:spPr>
          <a:xfrm>
            <a:off x="2180838" y="3096756"/>
            <a:ext cx="2438399" cy="2819400"/>
          </a:xfrm>
          <a:prstGeom prst="rect">
            <a:avLst/>
          </a:prstGeom>
        </p:spPr>
      </p:pic>
      <p:sp>
        <p:nvSpPr>
          <p:cNvPr id="7" name="TextBox 6"/>
          <p:cNvSpPr txBox="1"/>
          <p:nvPr/>
        </p:nvSpPr>
        <p:spPr>
          <a:xfrm>
            <a:off x="1295400" y="3352800"/>
            <a:ext cx="744114" cy="523220"/>
          </a:xfrm>
          <a:prstGeom prst="rect">
            <a:avLst/>
          </a:prstGeom>
          <a:noFill/>
        </p:spPr>
        <p:txBody>
          <a:bodyPr wrap="none" rtlCol="0">
            <a:spAutoFit/>
          </a:bodyPr>
          <a:lstStyle/>
          <a:p>
            <a:r>
              <a:rPr lang="en-US" sz="2800" dirty="0" smtClean="0">
                <a:solidFill>
                  <a:schemeClr val="accent3">
                    <a:lumMod val="60000"/>
                    <a:lumOff val="40000"/>
                  </a:schemeClr>
                </a:solidFill>
                <a:latin typeface="Arial" pitchFamily="34" charset="0"/>
                <a:cs typeface="Arial" pitchFamily="34" charset="0"/>
              </a:rPr>
              <a:t>MN</a:t>
            </a:r>
            <a:endParaRPr lang="en-US" sz="2800" dirty="0">
              <a:solidFill>
                <a:schemeClr val="accent3">
                  <a:lumMod val="60000"/>
                  <a:lumOff val="40000"/>
                </a:schemeClr>
              </a:solidFill>
              <a:latin typeface="Arial" pitchFamily="34" charset="0"/>
              <a:cs typeface="Arial" pitchFamily="34" charset="0"/>
            </a:endParaRPr>
          </a:p>
        </p:txBody>
      </p:sp>
      <p:sp>
        <p:nvSpPr>
          <p:cNvPr id="8" name="TextBox 7"/>
          <p:cNvSpPr txBox="1"/>
          <p:nvPr/>
        </p:nvSpPr>
        <p:spPr>
          <a:xfrm>
            <a:off x="3124200" y="4244846"/>
            <a:ext cx="622286" cy="523220"/>
          </a:xfrm>
          <a:prstGeom prst="rect">
            <a:avLst/>
          </a:prstGeom>
          <a:noFill/>
        </p:spPr>
        <p:txBody>
          <a:bodyPr wrap="none" rtlCol="0">
            <a:spAutoFit/>
          </a:bodyPr>
          <a:lstStyle/>
          <a:p>
            <a:r>
              <a:rPr lang="en-US" sz="2800" dirty="0" smtClean="0">
                <a:solidFill>
                  <a:schemeClr val="accent6">
                    <a:lumMod val="50000"/>
                  </a:schemeClr>
                </a:solidFill>
                <a:latin typeface="Arial" pitchFamily="34" charset="0"/>
                <a:cs typeface="Arial" pitchFamily="34" charset="0"/>
              </a:rPr>
              <a:t>WI</a:t>
            </a:r>
            <a:endParaRPr lang="en-US" sz="2800" dirty="0">
              <a:solidFill>
                <a:schemeClr val="accent6">
                  <a:lumMod val="50000"/>
                </a:schemeClr>
              </a:solidFill>
              <a:latin typeface="Arial" pitchFamily="34" charset="0"/>
              <a:cs typeface="Arial" pitchFamily="34" charset="0"/>
            </a:endParaRPr>
          </a:p>
        </p:txBody>
      </p:sp>
      <p:sp>
        <p:nvSpPr>
          <p:cNvPr id="9" name="Right Arrow 8"/>
          <p:cNvSpPr/>
          <p:nvPr/>
        </p:nvSpPr>
        <p:spPr>
          <a:xfrm rot="10800000">
            <a:off x="1295400" y="5916156"/>
            <a:ext cx="281940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graphicFrame>
        <p:nvGraphicFramePr>
          <p:cNvPr id="11" name="Table 10"/>
          <p:cNvGraphicFramePr>
            <a:graphicFrameLocks noGrp="1"/>
          </p:cNvGraphicFramePr>
          <p:nvPr/>
        </p:nvGraphicFramePr>
        <p:xfrm>
          <a:off x="4876800" y="1613396"/>
          <a:ext cx="3962400" cy="4177808"/>
        </p:xfrm>
        <a:graphic>
          <a:graphicData uri="http://schemas.openxmlformats.org/drawingml/2006/table">
            <a:tbl>
              <a:tblPr firstRow="1" bandRow="1">
                <a:tableStyleId>{5C22544A-7EE6-4342-B048-85BDC9FD1C3A}</a:tableStyleId>
              </a:tblPr>
              <a:tblGrid>
                <a:gridCol w="1981200"/>
                <a:gridCol w="609600"/>
                <a:gridCol w="1371600"/>
              </a:tblGrid>
              <a:tr h="522226">
                <a:tc gridSpan="3">
                  <a:txBody>
                    <a:bodyPr/>
                    <a:lstStyle/>
                    <a:p>
                      <a:r>
                        <a:rPr lang="en-US" sz="1400" dirty="0" smtClean="0">
                          <a:latin typeface="+mj-lt"/>
                        </a:rPr>
                        <a:t>2008-2009 WI/MN Payment</a:t>
                      </a:r>
                      <a:r>
                        <a:rPr lang="en-US" sz="1400" baseline="0" dirty="0" smtClean="0">
                          <a:latin typeface="+mj-lt"/>
                        </a:rPr>
                        <a:t> Calculation</a:t>
                      </a:r>
                    </a:p>
                    <a:p>
                      <a:r>
                        <a:rPr lang="en-US" sz="1200" baseline="0" dirty="0" smtClean="0">
                          <a:latin typeface="+mj-lt"/>
                        </a:rPr>
                        <a:t>(shown for UW River Falls)</a:t>
                      </a:r>
                      <a:endParaRPr lang="en-US" sz="1200" dirty="0">
                        <a:latin typeface="+mj-lt"/>
                      </a:endParaRPr>
                    </a:p>
                  </a:txBody>
                  <a:tcPr/>
                </a:tc>
                <a:tc hMerge="1">
                  <a:txBody>
                    <a:bodyPr/>
                    <a:lstStyle/>
                    <a:p>
                      <a:endParaRPr lang="en-US" sz="1400" dirty="0">
                        <a:latin typeface="+mj-lt"/>
                      </a:endParaRPr>
                    </a:p>
                  </a:txBody>
                  <a:tcPr/>
                </a:tc>
                <a:tc hMerge="1">
                  <a:txBody>
                    <a:bodyPr/>
                    <a:lstStyle/>
                    <a:p>
                      <a:endParaRPr lang="en-US" sz="1400" dirty="0">
                        <a:latin typeface="+mj-lt"/>
                      </a:endParaRPr>
                    </a:p>
                  </a:txBody>
                  <a:tcPr/>
                </a:tc>
              </a:tr>
              <a:tr h="522226">
                <a:tc>
                  <a:txBody>
                    <a:bodyPr/>
                    <a:lstStyle/>
                    <a:p>
                      <a:r>
                        <a:rPr lang="en-US" sz="1400" dirty="0" smtClean="0">
                          <a:latin typeface="+mj-lt"/>
                        </a:rPr>
                        <a:t>Instructional Cost per Credit</a:t>
                      </a:r>
                      <a:endParaRPr lang="en-US" sz="1400" dirty="0">
                        <a:latin typeface="+mj-lt"/>
                      </a:endParaRPr>
                    </a:p>
                  </a:txBody>
                  <a:tcPr/>
                </a:tc>
                <a:tc>
                  <a:txBody>
                    <a:bodyPr/>
                    <a:lstStyle/>
                    <a:p>
                      <a:pPr algn="r"/>
                      <a:endParaRPr lang="en-US" sz="1400" dirty="0">
                        <a:latin typeface="+mj-lt"/>
                      </a:endParaRPr>
                    </a:p>
                  </a:txBody>
                  <a:tcPr/>
                </a:tc>
                <a:tc>
                  <a:txBody>
                    <a:bodyPr/>
                    <a:lstStyle/>
                    <a:p>
                      <a:pPr algn="r"/>
                      <a:r>
                        <a:rPr lang="en-US" sz="1400" dirty="0" smtClean="0">
                          <a:latin typeface="+mj-lt"/>
                        </a:rPr>
                        <a:t>$301.03</a:t>
                      </a:r>
                      <a:endParaRPr lang="en-US" sz="1400" dirty="0">
                        <a:latin typeface="+mj-lt"/>
                      </a:endParaRPr>
                    </a:p>
                  </a:txBody>
                  <a:tcPr/>
                </a:tc>
              </a:tr>
              <a:tr h="522226">
                <a:tc>
                  <a:txBody>
                    <a:bodyPr/>
                    <a:lstStyle/>
                    <a:p>
                      <a:r>
                        <a:rPr lang="en-US" sz="1400" dirty="0" smtClean="0">
                          <a:latin typeface="+mj-lt"/>
                        </a:rPr>
                        <a:t>Marginal Rate</a:t>
                      </a:r>
                      <a:endParaRPr lang="en-US" sz="1400" dirty="0">
                        <a:latin typeface="+mj-lt"/>
                      </a:endParaRPr>
                    </a:p>
                  </a:txBody>
                  <a:tcPr/>
                </a:tc>
                <a:tc>
                  <a:txBody>
                    <a:bodyPr/>
                    <a:lstStyle/>
                    <a:p>
                      <a:pPr algn="r"/>
                      <a:r>
                        <a:rPr lang="en-US" sz="1400" dirty="0" smtClean="0">
                          <a:latin typeface="+mj-lt"/>
                        </a:rPr>
                        <a:t>X</a:t>
                      </a:r>
                      <a:endParaRPr lang="en-US" sz="1400" dirty="0">
                        <a:latin typeface="+mj-lt"/>
                      </a:endParaRPr>
                    </a:p>
                  </a:txBody>
                  <a:tcPr/>
                </a:tc>
                <a:tc>
                  <a:txBody>
                    <a:bodyPr/>
                    <a:lstStyle/>
                    <a:p>
                      <a:pPr algn="r"/>
                      <a:r>
                        <a:rPr lang="en-US" sz="1400" dirty="0" smtClean="0">
                          <a:latin typeface="+mj-lt"/>
                        </a:rPr>
                        <a:t>.64</a:t>
                      </a:r>
                      <a:endParaRPr lang="en-US" sz="1400" dirty="0">
                        <a:latin typeface="+mj-lt"/>
                      </a:endParaRPr>
                    </a:p>
                  </a:txBody>
                  <a:tcPr/>
                </a:tc>
              </a:tr>
              <a:tr h="522226">
                <a:tc>
                  <a:txBody>
                    <a:bodyPr/>
                    <a:lstStyle/>
                    <a:p>
                      <a:r>
                        <a:rPr lang="en-US" sz="1400" dirty="0" smtClean="0">
                          <a:latin typeface="+mj-lt"/>
                        </a:rPr>
                        <a:t>Marginal Instructional Cost per Credit</a:t>
                      </a:r>
                      <a:endParaRPr lang="en-US" sz="1400" dirty="0">
                        <a:latin typeface="+mj-lt"/>
                      </a:endParaRPr>
                    </a:p>
                  </a:txBody>
                  <a:tcPr/>
                </a:tc>
                <a:tc>
                  <a:txBody>
                    <a:bodyPr/>
                    <a:lstStyle/>
                    <a:p>
                      <a:pPr algn="r"/>
                      <a:r>
                        <a:rPr lang="en-US" sz="1400" dirty="0" smtClean="0">
                          <a:latin typeface="+mj-lt"/>
                        </a:rPr>
                        <a:t>=</a:t>
                      </a:r>
                      <a:endParaRPr lang="en-US" sz="1400" dirty="0">
                        <a:latin typeface="+mj-lt"/>
                      </a:endParaRPr>
                    </a:p>
                  </a:txBody>
                  <a:tcPr/>
                </a:tc>
                <a:tc>
                  <a:txBody>
                    <a:bodyPr/>
                    <a:lstStyle/>
                    <a:p>
                      <a:pPr algn="r"/>
                      <a:r>
                        <a:rPr lang="en-US" sz="1400" dirty="0" smtClean="0">
                          <a:latin typeface="+mj-lt"/>
                        </a:rPr>
                        <a:t>$192.66</a:t>
                      </a:r>
                      <a:endParaRPr lang="en-US" sz="1400" dirty="0">
                        <a:latin typeface="+mj-lt"/>
                      </a:endParaRPr>
                    </a:p>
                  </a:txBody>
                  <a:tcPr/>
                </a:tc>
              </a:tr>
              <a:tr h="522226">
                <a:tc>
                  <a:txBody>
                    <a:bodyPr/>
                    <a:lstStyle/>
                    <a:p>
                      <a:r>
                        <a:rPr lang="en-US" sz="1400" dirty="0" smtClean="0">
                          <a:latin typeface="+mj-lt"/>
                        </a:rPr>
                        <a:t>Number of Credits</a:t>
                      </a:r>
                      <a:endParaRPr lang="en-US" sz="1400" dirty="0">
                        <a:latin typeface="+mj-lt"/>
                      </a:endParaRPr>
                    </a:p>
                  </a:txBody>
                  <a:tcPr/>
                </a:tc>
                <a:tc>
                  <a:txBody>
                    <a:bodyPr/>
                    <a:lstStyle/>
                    <a:p>
                      <a:pPr algn="r"/>
                      <a:r>
                        <a:rPr lang="en-US" sz="1400" dirty="0" smtClean="0">
                          <a:latin typeface="+mj-lt"/>
                        </a:rPr>
                        <a:t>X</a:t>
                      </a:r>
                      <a:endParaRPr lang="en-US" sz="1400" dirty="0">
                        <a:latin typeface="+mj-lt"/>
                      </a:endParaRPr>
                    </a:p>
                  </a:txBody>
                  <a:tcPr/>
                </a:tc>
                <a:tc>
                  <a:txBody>
                    <a:bodyPr/>
                    <a:lstStyle/>
                    <a:p>
                      <a:pPr algn="r"/>
                      <a:r>
                        <a:rPr lang="en-US" sz="1400" dirty="0" smtClean="0">
                          <a:latin typeface="+mj-lt"/>
                        </a:rPr>
                        <a:t>40,370.5</a:t>
                      </a:r>
                      <a:endParaRPr lang="en-US" sz="1400" dirty="0">
                        <a:latin typeface="+mj-lt"/>
                      </a:endParaRPr>
                    </a:p>
                  </a:txBody>
                  <a:tcPr/>
                </a:tc>
              </a:tr>
              <a:tr h="522226">
                <a:tc>
                  <a:txBody>
                    <a:bodyPr/>
                    <a:lstStyle/>
                    <a:p>
                      <a:r>
                        <a:rPr lang="en-US" sz="1400" dirty="0" smtClean="0">
                          <a:latin typeface="+mj-lt"/>
                        </a:rPr>
                        <a:t>Gross</a:t>
                      </a:r>
                      <a:r>
                        <a:rPr lang="en-US" sz="1400" baseline="0" dirty="0" smtClean="0">
                          <a:latin typeface="+mj-lt"/>
                        </a:rPr>
                        <a:t> Marginal Instructional Costs</a:t>
                      </a:r>
                      <a:endParaRPr lang="en-US" sz="1400" dirty="0">
                        <a:latin typeface="+mj-lt"/>
                      </a:endParaRPr>
                    </a:p>
                  </a:txBody>
                  <a:tcPr/>
                </a:tc>
                <a:tc>
                  <a:txBody>
                    <a:bodyPr/>
                    <a:lstStyle/>
                    <a:p>
                      <a:pPr algn="r"/>
                      <a:r>
                        <a:rPr lang="en-US" sz="1400" dirty="0" smtClean="0">
                          <a:latin typeface="+mj-lt"/>
                        </a:rPr>
                        <a:t>=</a:t>
                      </a:r>
                      <a:endParaRPr lang="en-US" sz="1400" dirty="0">
                        <a:latin typeface="+mj-lt"/>
                      </a:endParaRPr>
                    </a:p>
                  </a:txBody>
                  <a:tcPr/>
                </a:tc>
                <a:tc>
                  <a:txBody>
                    <a:bodyPr/>
                    <a:lstStyle/>
                    <a:p>
                      <a:pPr algn="r"/>
                      <a:r>
                        <a:rPr lang="en-US" sz="1400" dirty="0" smtClean="0">
                          <a:latin typeface="+mj-lt"/>
                        </a:rPr>
                        <a:t>$7,777,780.53</a:t>
                      </a:r>
                      <a:endParaRPr lang="en-US" sz="1400" dirty="0">
                        <a:latin typeface="+mj-lt"/>
                      </a:endParaRPr>
                    </a:p>
                  </a:txBody>
                  <a:tcPr/>
                </a:tc>
              </a:tr>
              <a:tr h="522226">
                <a:tc>
                  <a:txBody>
                    <a:bodyPr/>
                    <a:lstStyle/>
                    <a:p>
                      <a:r>
                        <a:rPr lang="en-US" sz="1400" dirty="0" smtClean="0">
                          <a:latin typeface="+mj-lt"/>
                        </a:rPr>
                        <a:t>Reciprocity Tuition Paid</a:t>
                      </a:r>
                      <a:endParaRPr lang="en-US" sz="1400" dirty="0">
                        <a:latin typeface="+mj-lt"/>
                      </a:endParaRPr>
                    </a:p>
                  </a:txBody>
                  <a:tcPr/>
                </a:tc>
                <a:tc>
                  <a:txBody>
                    <a:bodyPr/>
                    <a:lstStyle/>
                    <a:p>
                      <a:pPr algn="r"/>
                      <a:r>
                        <a:rPr lang="en-US" sz="1400" dirty="0" smtClean="0">
                          <a:latin typeface="+mj-lt"/>
                        </a:rPr>
                        <a:t>-</a:t>
                      </a:r>
                      <a:endParaRPr lang="en-US" sz="1400" dirty="0">
                        <a:latin typeface="+mj-lt"/>
                      </a:endParaRPr>
                    </a:p>
                  </a:txBody>
                  <a:tcPr/>
                </a:tc>
                <a:tc>
                  <a:txBody>
                    <a:bodyPr/>
                    <a:lstStyle/>
                    <a:p>
                      <a:pPr algn="r"/>
                      <a:r>
                        <a:rPr lang="en-US" sz="1400" dirty="0" smtClean="0">
                          <a:latin typeface="+mj-lt"/>
                        </a:rPr>
                        <a:t>$7,570,131.99</a:t>
                      </a:r>
                      <a:endParaRPr lang="en-US" sz="1400" dirty="0">
                        <a:latin typeface="+mj-lt"/>
                      </a:endParaRPr>
                    </a:p>
                  </a:txBody>
                  <a:tcPr/>
                </a:tc>
              </a:tr>
              <a:tr h="522226">
                <a:tc>
                  <a:txBody>
                    <a:bodyPr/>
                    <a:lstStyle/>
                    <a:p>
                      <a:r>
                        <a:rPr lang="en-US" sz="1400" dirty="0" smtClean="0">
                          <a:latin typeface="+mj-lt"/>
                        </a:rPr>
                        <a:t>MN</a:t>
                      </a:r>
                      <a:r>
                        <a:rPr lang="en-US" sz="1400" baseline="0" dirty="0" smtClean="0">
                          <a:latin typeface="+mj-lt"/>
                        </a:rPr>
                        <a:t> Liability to WI</a:t>
                      </a:r>
                      <a:endParaRPr lang="en-US" sz="1400" dirty="0">
                        <a:latin typeface="+mj-lt"/>
                      </a:endParaRPr>
                    </a:p>
                  </a:txBody>
                  <a:tcPr/>
                </a:tc>
                <a:tc>
                  <a:txBody>
                    <a:bodyPr/>
                    <a:lstStyle/>
                    <a:p>
                      <a:pPr algn="r"/>
                      <a:r>
                        <a:rPr lang="en-US" sz="1400" dirty="0" smtClean="0">
                          <a:latin typeface="+mj-lt"/>
                        </a:rPr>
                        <a:t>=</a:t>
                      </a:r>
                      <a:endParaRPr lang="en-US" sz="1400" dirty="0">
                        <a:latin typeface="+mj-lt"/>
                      </a:endParaRPr>
                    </a:p>
                  </a:txBody>
                  <a:tcPr/>
                </a:tc>
                <a:tc>
                  <a:txBody>
                    <a:bodyPr/>
                    <a:lstStyle/>
                    <a:p>
                      <a:pPr algn="r"/>
                      <a:r>
                        <a:rPr lang="en-US" sz="1400" dirty="0" smtClean="0">
                          <a:latin typeface="+mj-lt"/>
                        </a:rPr>
                        <a:t>$207,648.54</a:t>
                      </a:r>
                      <a:endParaRPr lang="en-US" sz="1400" dirty="0">
                        <a:latin typeface="+mj-lt"/>
                      </a:endParaRPr>
                    </a:p>
                  </a:txBody>
                  <a:tcPr/>
                </a:tc>
              </a:tr>
            </a:tbl>
          </a:graphicData>
        </a:graphic>
      </p:graphicFrame>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0"/>
            <a:ext cx="8534400" cy="762000"/>
          </a:xfrm>
        </p:spPr>
        <p:txBody>
          <a:bodyPr/>
          <a:lstStyle/>
          <a:p>
            <a:r>
              <a:rPr lang="en-US" dirty="0" smtClean="0"/>
              <a:t>Reciprocity Contacts</a:t>
            </a:r>
            <a:br>
              <a:rPr lang="en-US" dirty="0" smtClean="0"/>
            </a:br>
            <a:r>
              <a:rPr lang="en-US" sz="1800" dirty="0" smtClean="0"/>
              <a:t>(for Campus Reciprocity Administrators)</a:t>
            </a:r>
            <a:endParaRPr lang="en-US" dirty="0"/>
          </a:p>
        </p:txBody>
      </p:sp>
      <p:pic>
        <p:nvPicPr>
          <p:cNvPr id="5" name="chart"/>
          <p:cNvPicPr>
            <a:picLocks noGrp="1" noChangeAspect="1"/>
          </p:cNvPicPr>
          <p:nvPr>
            <p:ph idx="10"/>
          </p:nvPr>
        </p:nvPicPr>
        <p:blipFill>
          <a:blip r:embed="rId3"/>
          <a:stretch>
            <a:fillRect/>
          </a:stretch>
        </p:blipFill>
        <p:spPr>
          <a:xfrm>
            <a:off x="3657600" y="1828800"/>
            <a:ext cx="3095238" cy="3400000"/>
          </a:xfrm>
          <a:prstGeom prst="rect">
            <a:avLst/>
          </a:prstGeom>
        </p:spPr>
      </p:pic>
      <p:pic>
        <p:nvPicPr>
          <p:cNvPr id="7" name="chart"/>
          <p:cNvPicPr>
            <a:picLocks noChangeAspect="1"/>
          </p:cNvPicPr>
          <p:nvPr/>
        </p:nvPicPr>
        <p:blipFill>
          <a:blip r:embed="rId4"/>
          <a:stretch>
            <a:fillRect/>
          </a:stretch>
        </p:blipFill>
        <p:spPr>
          <a:xfrm>
            <a:off x="5562600" y="3048000"/>
            <a:ext cx="2438399" cy="2819400"/>
          </a:xfrm>
          <a:prstGeom prst="rect">
            <a:avLst/>
          </a:prstGeom>
        </p:spPr>
      </p:pic>
      <p:pic>
        <p:nvPicPr>
          <p:cNvPr id="8" name="chart"/>
          <p:cNvPicPr>
            <a:picLocks noChangeAspect="1"/>
          </p:cNvPicPr>
          <p:nvPr/>
        </p:nvPicPr>
        <p:blipFill>
          <a:blip r:embed="rId5"/>
          <a:stretch>
            <a:fillRect/>
          </a:stretch>
        </p:blipFill>
        <p:spPr>
          <a:xfrm>
            <a:off x="1219200" y="1828800"/>
            <a:ext cx="2743200" cy="1905000"/>
          </a:xfrm>
          <a:prstGeom prst="rect">
            <a:avLst/>
          </a:prstGeom>
        </p:spPr>
      </p:pic>
      <p:pic>
        <p:nvPicPr>
          <p:cNvPr id="9" name="chart"/>
          <p:cNvPicPr>
            <a:picLocks noChangeAspect="1"/>
          </p:cNvPicPr>
          <p:nvPr/>
        </p:nvPicPr>
        <p:blipFill>
          <a:blip r:embed="rId6"/>
          <a:stretch>
            <a:fillRect/>
          </a:stretch>
        </p:blipFill>
        <p:spPr>
          <a:xfrm>
            <a:off x="1219200" y="3733800"/>
            <a:ext cx="2895600" cy="2133600"/>
          </a:xfrm>
          <a:prstGeom prst="rect">
            <a:avLst/>
          </a:prstGeom>
        </p:spPr>
      </p:pic>
      <p:sp>
        <p:nvSpPr>
          <p:cNvPr id="10" name="TextBox 9"/>
          <p:cNvSpPr txBox="1"/>
          <p:nvPr/>
        </p:nvSpPr>
        <p:spPr>
          <a:xfrm>
            <a:off x="3886200" y="2133600"/>
            <a:ext cx="2209800" cy="1384995"/>
          </a:xfrm>
          <a:prstGeom prst="rect">
            <a:avLst/>
          </a:prstGeom>
          <a:noFill/>
        </p:spPr>
        <p:txBody>
          <a:bodyPr wrap="square" rtlCol="0">
            <a:spAutoFit/>
          </a:bodyPr>
          <a:lstStyle/>
          <a:p>
            <a:r>
              <a:rPr lang="en-US" sz="1200" dirty="0" smtClean="0">
                <a:solidFill>
                  <a:schemeClr val="bg1"/>
                </a:solidFill>
                <a:latin typeface="+mj-lt"/>
              </a:rPr>
              <a:t>MN Office of Higher Ed</a:t>
            </a:r>
          </a:p>
          <a:p>
            <a:r>
              <a:rPr lang="en-US" sz="1200" dirty="0" smtClean="0">
                <a:solidFill>
                  <a:schemeClr val="bg1"/>
                </a:solidFill>
                <a:latin typeface="+mj-lt"/>
              </a:rPr>
              <a:t>Jodi Rouland</a:t>
            </a:r>
          </a:p>
          <a:p>
            <a:r>
              <a:rPr lang="en-US" sz="1200" dirty="0" smtClean="0">
                <a:solidFill>
                  <a:schemeClr val="bg1"/>
                </a:solidFill>
                <a:latin typeface="+mj-lt"/>
              </a:rPr>
              <a:t>(651) 355-0614</a:t>
            </a:r>
          </a:p>
          <a:p>
            <a:r>
              <a:rPr lang="en-US" sz="1200" dirty="0" smtClean="0">
                <a:solidFill>
                  <a:schemeClr val="bg1"/>
                </a:solidFill>
                <a:latin typeface="+mj-lt"/>
              </a:rPr>
              <a:t>Jodi.Rouland@state.mn.us</a:t>
            </a:r>
          </a:p>
          <a:p>
            <a:r>
              <a:rPr lang="en-US" sz="1200" dirty="0" smtClean="0">
                <a:solidFill>
                  <a:schemeClr val="bg1"/>
                </a:solidFill>
                <a:latin typeface="+mj-lt"/>
              </a:rPr>
              <a:t>Ginny Dodds</a:t>
            </a:r>
          </a:p>
          <a:p>
            <a:r>
              <a:rPr lang="en-US" sz="1200" dirty="0" smtClean="0">
                <a:solidFill>
                  <a:schemeClr val="bg1"/>
                </a:solidFill>
                <a:latin typeface="+mj-lt"/>
              </a:rPr>
              <a:t>(651) 355-0610</a:t>
            </a:r>
          </a:p>
          <a:p>
            <a:r>
              <a:rPr lang="en-US" sz="1200" dirty="0" smtClean="0">
                <a:solidFill>
                  <a:schemeClr val="bg1"/>
                </a:solidFill>
                <a:latin typeface="+mj-lt"/>
              </a:rPr>
              <a:t>Ginny.Dodds@state.mn.us</a:t>
            </a:r>
            <a:endParaRPr lang="en-US" sz="1200" dirty="0">
              <a:solidFill>
                <a:schemeClr val="bg1"/>
              </a:solidFill>
              <a:latin typeface="+mj-lt"/>
            </a:endParaRPr>
          </a:p>
        </p:txBody>
      </p:sp>
      <p:sp>
        <p:nvSpPr>
          <p:cNvPr id="11" name="TextBox 10"/>
          <p:cNvSpPr txBox="1"/>
          <p:nvPr/>
        </p:nvSpPr>
        <p:spPr>
          <a:xfrm>
            <a:off x="5767695" y="3886200"/>
            <a:ext cx="2269980" cy="830997"/>
          </a:xfrm>
          <a:prstGeom prst="rect">
            <a:avLst/>
          </a:prstGeom>
          <a:noFill/>
        </p:spPr>
        <p:txBody>
          <a:bodyPr wrap="none" rtlCol="0">
            <a:spAutoFit/>
          </a:bodyPr>
          <a:lstStyle/>
          <a:p>
            <a:r>
              <a:rPr lang="en-US" sz="1200" dirty="0" smtClean="0">
                <a:solidFill>
                  <a:schemeClr val="accent6">
                    <a:lumMod val="50000"/>
                  </a:schemeClr>
                </a:solidFill>
                <a:latin typeface="+mj-lt"/>
              </a:rPr>
              <a:t>WI Higher Ed Aids Board</a:t>
            </a:r>
          </a:p>
          <a:p>
            <a:r>
              <a:rPr lang="en-US" sz="1200" dirty="0" smtClean="0">
                <a:solidFill>
                  <a:schemeClr val="accent6">
                    <a:lumMod val="50000"/>
                  </a:schemeClr>
                </a:solidFill>
                <a:latin typeface="+mj-lt"/>
              </a:rPr>
              <a:t>Cindy Lehrman</a:t>
            </a:r>
          </a:p>
          <a:p>
            <a:r>
              <a:rPr lang="en-US" sz="1200" dirty="0" smtClean="0">
                <a:solidFill>
                  <a:schemeClr val="accent6">
                    <a:lumMod val="50000"/>
                  </a:schemeClr>
                </a:solidFill>
                <a:latin typeface="+mj-lt"/>
              </a:rPr>
              <a:t>(608) 267-2209</a:t>
            </a:r>
          </a:p>
          <a:p>
            <a:r>
              <a:rPr lang="en-US" sz="1200" dirty="0" smtClean="0">
                <a:solidFill>
                  <a:schemeClr val="accent6">
                    <a:lumMod val="50000"/>
                  </a:schemeClr>
                </a:solidFill>
                <a:latin typeface="+mj-lt"/>
              </a:rPr>
              <a:t>Cindy.lehrman@wisconsin.gov</a:t>
            </a:r>
          </a:p>
        </p:txBody>
      </p:sp>
      <p:sp>
        <p:nvSpPr>
          <p:cNvPr id="12" name="TextBox 11"/>
          <p:cNvSpPr txBox="1"/>
          <p:nvPr/>
        </p:nvSpPr>
        <p:spPr>
          <a:xfrm>
            <a:off x="1371600" y="2217003"/>
            <a:ext cx="2286000" cy="830997"/>
          </a:xfrm>
          <a:prstGeom prst="rect">
            <a:avLst/>
          </a:prstGeom>
          <a:noFill/>
        </p:spPr>
        <p:txBody>
          <a:bodyPr wrap="square" rtlCol="0">
            <a:spAutoFit/>
          </a:bodyPr>
          <a:lstStyle/>
          <a:p>
            <a:r>
              <a:rPr lang="en-US" sz="1200" dirty="0" smtClean="0">
                <a:solidFill>
                  <a:schemeClr val="bg1"/>
                </a:solidFill>
                <a:latin typeface="+mj-lt"/>
              </a:rPr>
              <a:t>ND University System </a:t>
            </a:r>
          </a:p>
          <a:p>
            <a:r>
              <a:rPr lang="en-US" sz="1200" dirty="0" smtClean="0">
                <a:solidFill>
                  <a:schemeClr val="bg1"/>
                </a:solidFill>
                <a:latin typeface="+mj-lt"/>
              </a:rPr>
              <a:t>Deanna Dailey</a:t>
            </a:r>
          </a:p>
          <a:p>
            <a:r>
              <a:rPr lang="en-US" sz="1200" dirty="0" smtClean="0">
                <a:solidFill>
                  <a:schemeClr val="bg1"/>
                </a:solidFill>
                <a:latin typeface="+mj-lt"/>
              </a:rPr>
              <a:t>(701) 328-4113</a:t>
            </a:r>
          </a:p>
          <a:p>
            <a:r>
              <a:rPr lang="en-US" sz="1200" dirty="0" smtClean="0">
                <a:solidFill>
                  <a:schemeClr val="bg1"/>
                </a:solidFill>
                <a:latin typeface="+mj-lt"/>
              </a:rPr>
              <a:t>Deanna.dailey@ndus.edu</a:t>
            </a:r>
          </a:p>
        </p:txBody>
      </p:sp>
      <p:sp>
        <p:nvSpPr>
          <p:cNvPr id="14" name="TextBox 13"/>
          <p:cNvSpPr txBox="1"/>
          <p:nvPr/>
        </p:nvSpPr>
        <p:spPr>
          <a:xfrm>
            <a:off x="1371600" y="4114800"/>
            <a:ext cx="2286000" cy="830997"/>
          </a:xfrm>
          <a:prstGeom prst="rect">
            <a:avLst/>
          </a:prstGeom>
          <a:noFill/>
        </p:spPr>
        <p:txBody>
          <a:bodyPr wrap="square" rtlCol="0">
            <a:spAutoFit/>
          </a:bodyPr>
          <a:lstStyle/>
          <a:p>
            <a:r>
              <a:rPr lang="en-US" sz="1200" dirty="0" smtClean="0">
                <a:solidFill>
                  <a:schemeClr val="accent6">
                    <a:lumMod val="50000"/>
                  </a:schemeClr>
                </a:solidFill>
                <a:latin typeface="+mj-lt"/>
              </a:rPr>
              <a:t>SD Board of Regents </a:t>
            </a:r>
          </a:p>
          <a:p>
            <a:r>
              <a:rPr lang="en-US" sz="1200" dirty="0" smtClean="0">
                <a:solidFill>
                  <a:schemeClr val="accent6">
                    <a:lumMod val="50000"/>
                  </a:schemeClr>
                </a:solidFill>
                <a:latin typeface="+mj-lt"/>
              </a:rPr>
              <a:t>Joella Anderson – SDSU</a:t>
            </a:r>
          </a:p>
          <a:p>
            <a:r>
              <a:rPr lang="en-US" sz="1200" dirty="0" smtClean="0">
                <a:solidFill>
                  <a:schemeClr val="accent6">
                    <a:lumMod val="50000"/>
                  </a:schemeClr>
                </a:solidFill>
                <a:latin typeface="+mj-lt"/>
              </a:rPr>
              <a:t>(605) 688-4497</a:t>
            </a:r>
          </a:p>
          <a:p>
            <a:r>
              <a:rPr lang="en-US" sz="1200" dirty="0" smtClean="0">
                <a:solidFill>
                  <a:schemeClr val="accent6">
                    <a:lumMod val="50000"/>
                  </a:schemeClr>
                </a:solidFill>
                <a:latin typeface="+mj-lt"/>
              </a:rPr>
              <a:t>Joella.anderson@sdstate.edu</a:t>
            </a:r>
            <a:endParaRPr lang="en-US" sz="1200" dirty="0" smtClean="0">
              <a:solidFill>
                <a:schemeClr val="accent6">
                  <a:lumMod val="50000"/>
                </a:schemeClr>
              </a:solidFill>
              <a:latin typeface="+mj-lt"/>
            </a:endParaRPr>
          </a:p>
        </p:txBody>
      </p:sp>
      <p:sp>
        <p:nvSpPr>
          <p:cNvPr id="13" name="TextBox 12"/>
          <p:cNvSpPr txBox="1"/>
          <p:nvPr/>
        </p:nvSpPr>
        <p:spPr>
          <a:xfrm>
            <a:off x="691330" y="5867400"/>
            <a:ext cx="5320752" cy="923330"/>
          </a:xfrm>
          <a:prstGeom prst="rect">
            <a:avLst/>
          </a:prstGeom>
          <a:noFill/>
        </p:spPr>
        <p:txBody>
          <a:bodyPr wrap="none" rtlCol="0">
            <a:spAutoFit/>
          </a:bodyPr>
          <a:lstStyle/>
          <a:p>
            <a:r>
              <a:rPr lang="en-US" dirty="0" smtClean="0">
                <a:latin typeface="+mj-lt"/>
              </a:rPr>
              <a:t>Today’s training materials downloadable from: </a:t>
            </a:r>
          </a:p>
          <a:p>
            <a:r>
              <a:rPr lang="en-US" u="sng" dirty="0" smtClean="0">
                <a:latin typeface="+mj-lt"/>
                <a:hlinkClick r:id="rId7"/>
              </a:rPr>
              <a:t>http://www.ohe.state.mn.us/mPg.cfm?pageID=813</a:t>
            </a:r>
            <a:endParaRPr lang="en-US" dirty="0" smtClean="0">
              <a:latin typeface="+mj-lt"/>
            </a:endParaRPr>
          </a:p>
          <a:p>
            <a:endParaRPr lang="en-US" dirty="0"/>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is Tuition Reciprocity?</a:t>
            </a:r>
            <a:endParaRPr lang="en-US" dirty="0"/>
          </a:p>
        </p:txBody>
      </p:sp>
      <p:sp>
        <p:nvSpPr>
          <p:cNvPr id="3" name="Content Placeholder 2"/>
          <p:cNvSpPr>
            <a:spLocks noGrp="1"/>
          </p:cNvSpPr>
          <p:nvPr>
            <p:ph idx="10"/>
          </p:nvPr>
        </p:nvSpPr>
        <p:spPr/>
        <p:txBody>
          <a:bodyPr/>
          <a:lstStyle/>
          <a:p>
            <a:r>
              <a:rPr lang="en-US" dirty="0" smtClean="0"/>
              <a:t>Removes non-resident tuition barriers for students enrolled in public campuses in both states (or provinces)</a:t>
            </a:r>
          </a:p>
          <a:p>
            <a:r>
              <a:rPr lang="en-US" dirty="0" smtClean="0"/>
              <a:t>Requires recipients be treated as residents for purposes of admission</a:t>
            </a:r>
            <a:endParaRPr lang="en-US" dirty="0"/>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762000"/>
            <a:ext cx="8534400" cy="1066800"/>
          </a:xfrm>
        </p:spPr>
        <p:txBody>
          <a:bodyPr/>
          <a:lstStyle/>
          <a:p>
            <a:r>
              <a:rPr lang="en-US" dirty="0" smtClean="0"/>
              <a:t>Questions???????????????</a:t>
            </a:r>
            <a:endParaRPr lang="en-US" dirty="0"/>
          </a:p>
        </p:txBody>
      </p:sp>
      <p:pic>
        <p:nvPicPr>
          <p:cNvPr id="6" name="Picture 2" descr="C:\Documents and Settings\fitzgibbon\Local Settings\Temporary Internet Files\Content.IE5\YHIJK3M5\MPj04331650000[1].jpg"/>
          <p:cNvPicPr>
            <a:picLocks noGrp="1" noChangeAspect="1" noChangeArrowheads="1"/>
          </p:cNvPicPr>
          <p:nvPr>
            <p:ph idx="10"/>
          </p:nvPr>
        </p:nvPicPr>
        <p:blipFill>
          <a:blip r:embed="rId2"/>
          <a:srcRect/>
          <a:stretch>
            <a:fillRect/>
          </a:stretch>
        </p:blipFill>
        <p:spPr bwMode="auto">
          <a:xfrm>
            <a:off x="1703669" y="1524000"/>
            <a:ext cx="5889061" cy="5029200"/>
          </a:xfrm>
          <a:prstGeom prst="rect">
            <a:avLst/>
          </a:prstGeom>
          <a:solidFill>
            <a:schemeClr val="accent1"/>
          </a:solidFill>
          <a:ln w="9525">
            <a:solidFill>
              <a:schemeClr val="accent1"/>
            </a:solidFill>
            <a:miter lim="800000"/>
            <a:headEnd/>
            <a:tailEnd/>
          </a:ln>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33400"/>
            <a:ext cx="8534400" cy="1143000"/>
          </a:xfrm>
        </p:spPr>
        <p:txBody>
          <a:bodyPr/>
          <a:lstStyle/>
          <a:p>
            <a:r>
              <a:rPr lang="en-US" sz="3600" b="1" dirty="0" smtClean="0"/>
              <a:t>Which States/Provinces Have Agreements? </a:t>
            </a:r>
            <a:endParaRPr lang="en-US" sz="3600" b="1" dirty="0"/>
          </a:p>
        </p:txBody>
      </p:sp>
      <p:graphicFrame>
        <p:nvGraphicFramePr>
          <p:cNvPr id="5" name="Chart 4"/>
          <p:cNvGraphicFramePr/>
          <p:nvPr/>
        </p:nvGraphicFramePr>
        <p:xfrm>
          <a:off x="304800" y="1219200"/>
          <a:ext cx="8305800" cy="533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Which Campuses/Programs Covered?</a:t>
            </a:r>
            <a:endParaRPr lang="en-US" dirty="0"/>
          </a:p>
        </p:txBody>
      </p:sp>
      <p:pic>
        <p:nvPicPr>
          <p:cNvPr id="4" name="chart"/>
          <p:cNvPicPr>
            <a:picLocks noGrp="1" noChangeAspect="1"/>
          </p:cNvPicPr>
          <p:nvPr>
            <p:ph idx="10"/>
          </p:nvPr>
        </p:nvPicPr>
        <p:blipFill>
          <a:blip r:embed="rId2"/>
          <a:stretch>
            <a:fillRect/>
          </a:stretch>
        </p:blipFill>
        <p:spPr>
          <a:xfrm>
            <a:off x="304800" y="1828800"/>
            <a:ext cx="3095238" cy="3400000"/>
          </a:xfrm>
          <a:prstGeom prst="rect">
            <a:avLst/>
          </a:prstGeom>
        </p:spPr>
      </p:pic>
      <p:pic>
        <p:nvPicPr>
          <p:cNvPr id="5" name="chart"/>
          <p:cNvPicPr>
            <a:picLocks noChangeAspect="1"/>
          </p:cNvPicPr>
          <p:nvPr/>
        </p:nvPicPr>
        <p:blipFill>
          <a:blip r:embed="rId3"/>
          <a:stretch>
            <a:fillRect/>
          </a:stretch>
        </p:blipFill>
        <p:spPr>
          <a:xfrm>
            <a:off x="2180838" y="3096756"/>
            <a:ext cx="2438399" cy="2819400"/>
          </a:xfrm>
          <a:prstGeom prst="rect">
            <a:avLst/>
          </a:prstGeom>
        </p:spPr>
      </p:pic>
      <p:sp>
        <p:nvSpPr>
          <p:cNvPr id="6" name="TextBox 5"/>
          <p:cNvSpPr txBox="1"/>
          <p:nvPr/>
        </p:nvSpPr>
        <p:spPr>
          <a:xfrm>
            <a:off x="4619236" y="1828800"/>
            <a:ext cx="3991363" cy="3570208"/>
          </a:xfrm>
          <a:prstGeom prst="rect">
            <a:avLst/>
          </a:prstGeom>
          <a:noFill/>
        </p:spPr>
        <p:txBody>
          <a:bodyPr wrap="square" rtlCol="0">
            <a:spAutoFit/>
          </a:bodyPr>
          <a:lstStyle/>
          <a:p>
            <a:pPr>
              <a:buFont typeface="Arial" pitchFamily="34" charset="0"/>
              <a:buChar char="•"/>
            </a:pPr>
            <a:r>
              <a:rPr lang="en-US" dirty="0" smtClean="0">
                <a:latin typeface="Arial" pitchFamily="34" charset="0"/>
                <a:cs typeface="Arial" pitchFamily="34" charset="0"/>
              </a:rPr>
              <a:t>All public universities and colleges</a:t>
            </a:r>
          </a:p>
          <a:p>
            <a:pPr>
              <a:buFont typeface="Arial" pitchFamily="34" charset="0"/>
              <a:buChar char="•"/>
            </a:pPr>
            <a:r>
              <a:rPr lang="en-US" dirty="0" smtClean="0">
                <a:latin typeface="Arial" pitchFamily="34" charset="0"/>
                <a:cs typeface="Arial" pitchFamily="34" charset="0"/>
              </a:rPr>
              <a:t>Undergraduate programs</a:t>
            </a:r>
          </a:p>
          <a:p>
            <a:pPr>
              <a:buFont typeface="Arial" pitchFamily="34" charset="0"/>
              <a:buChar char="•"/>
            </a:pPr>
            <a:r>
              <a:rPr lang="en-US" dirty="0" smtClean="0">
                <a:latin typeface="Arial" pitchFamily="34" charset="0"/>
                <a:cs typeface="Arial" pitchFamily="34" charset="0"/>
              </a:rPr>
              <a:t>Graduate programs</a:t>
            </a:r>
          </a:p>
          <a:p>
            <a:pPr>
              <a:buFont typeface="Arial" pitchFamily="34" charset="0"/>
              <a:buChar char="•"/>
            </a:pPr>
            <a:r>
              <a:rPr lang="en-US" dirty="0" smtClean="0">
                <a:latin typeface="Arial" pitchFamily="34" charset="0"/>
                <a:cs typeface="Arial" pitchFamily="34" charset="0"/>
              </a:rPr>
              <a:t>Professional programs </a:t>
            </a:r>
            <a:r>
              <a:rPr lang="en-US" dirty="0" smtClean="0">
                <a:solidFill>
                  <a:srgbClr val="FF0000"/>
                </a:solidFill>
                <a:latin typeface="Arial" pitchFamily="34" charset="0"/>
                <a:cs typeface="Arial" pitchFamily="34" charset="0"/>
              </a:rPr>
              <a:t>except</a:t>
            </a:r>
            <a:r>
              <a:rPr lang="en-US" dirty="0" smtClean="0">
                <a:latin typeface="Arial" pitchFamily="34" charset="0"/>
                <a:cs typeface="Arial" pitchFamily="34" charset="0"/>
              </a:rPr>
              <a:t>:</a:t>
            </a:r>
          </a:p>
          <a:p>
            <a:pPr lvl="1">
              <a:buFont typeface="Arial" pitchFamily="34" charset="0"/>
              <a:buChar char="•"/>
            </a:pPr>
            <a:r>
              <a:rPr lang="en-US" sz="1400" dirty="0" smtClean="0">
                <a:latin typeface="Arial" pitchFamily="34" charset="0"/>
                <a:cs typeface="Arial" pitchFamily="34" charset="0"/>
              </a:rPr>
              <a:t>Doctor of Medicine</a:t>
            </a:r>
          </a:p>
          <a:p>
            <a:pPr lvl="1">
              <a:buFont typeface="Arial" pitchFamily="34" charset="0"/>
              <a:buChar char="•"/>
            </a:pPr>
            <a:r>
              <a:rPr lang="en-US" sz="1400" dirty="0" smtClean="0">
                <a:latin typeface="Arial" pitchFamily="34" charset="0"/>
                <a:cs typeface="Arial" pitchFamily="34" charset="0"/>
              </a:rPr>
              <a:t>Doctor of Veterinary Medicine</a:t>
            </a:r>
          </a:p>
          <a:p>
            <a:pPr lvl="1">
              <a:buFont typeface="Arial" pitchFamily="34" charset="0"/>
              <a:buChar char="•"/>
            </a:pPr>
            <a:r>
              <a:rPr lang="en-US" sz="1400" dirty="0" smtClean="0">
                <a:latin typeface="Arial" pitchFamily="34" charset="0"/>
                <a:cs typeface="Arial" pitchFamily="34" charset="0"/>
              </a:rPr>
              <a:t>Doctor of Dental Sciences</a:t>
            </a:r>
          </a:p>
          <a:p>
            <a:pPr>
              <a:buFont typeface="Arial" pitchFamily="34" charset="0"/>
              <a:buChar char="•"/>
            </a:pPr>
            <a:r>
              <a:rPr lang="en-US" sz="1600" dirty="0" smtClean="0">
                <a:latin typeface="Arial" pitchFamily="34" charset="0"/>
                <a:cs typeface="Arial" pitchFamily="34" charset="0"/>
              </a:rPr>
              <a:t>Students enrolled in distance education classes delivered to home state from other state </a:t>
            </a:r>
            <a:r>
              <a:rPr lang="en-US" sz="1600" dirty="0" smtClean="0">
                <a:solidFill>
                  <a:srgbClr val="FF0000"/>
                </a:solidFill>
                <a:latin typeface="Arial" pitchFamily="34" charset="0"/>
                <a:cs typeface="Arial" pitchFamily="34" charset="0"/>
              </a:rPr>
              <a:t>not</a:t>
            </a:r>
            <a:r>
              <a:rPr lang="en-US" sz="1600" dirty="0" smtClean="0">
                <a:latin typeface="Arial" pitchFamily="34" charset="0"/>
                <a:cs typeface="Arial" pitchFamily="34" charset="0"/>
              </a:rPr>
              <a:t> covered</a:t>
            </a:r>
          </a:p>
          <a:p>
            <a:pPr>
              <a:buFont typeface="Arial" pitchFamily="34" charset="0"/>
              <a:buChar char="•"/>
            </a:pPr>
            <a:r>
              <a:rPr lang="en-US" sz="1600" dirty="0" smtClean="0">
                <a:latin typeface="Arial" pitchFamily="34" charset="0"/>
                <a:cs typeface="Arial" pitchFamily="34" charset="0"/>
              </a:rPr>
              <a:t>Students enrolled in programs that charge flat rate to all regardless of residency </a:t>
            </a:r>
            <a:r>
              <a:rPr lang="en-US" sz="1600" dirty="0" smtClean="0">
                <a:solidFill>
                  <a:srgbClr val="FF0000"/>
                </a:solidFill>
                <a:latin typeface="Arial" pitchFamily="34" charset="0"/>
                <a:cs typeface="Arial" pitchFamily="34" charset="0"/>
              </a:rPr>
              <a:t>not</a:t>
            </a:r>
            <a:r>
              <a:rPr lang="en-US" sz="1600" dirty="0" smtClean="0">
                <a:latin typeface="Arial" pitchFamily="34" charset="0"/>
                <a:cs typeface="Arial" pitchFamily="34" charset="0"/>
              </a:rPr>
              <a:t> covered if flat rate higher than resident rate</a:t>
            </a:r>
          </a:p>
        </p:txBody>
      </p:sp>
      <p:sp>
        <p:nvSpPr>
          <p:cNvPr id="7" name="TextBox 6"/>
          <p:cNvSpPr txBox="1"/>
          <p:nvPr/>
        </p:nvSpPr>
        <p:spPr>
          <a:xfrm>
            <a:off x="1295400" y="3352800"/>
            <a:ext cx="744114" cy="523220"/>
          </a:xfrm>
          <a:prstGeom prst="rect">
            <a:avLst/>
          </a:prstGeom>
          <a:noFill/>
        </p:spPr>
        <p:txBody>
          <a:bodyPr wrap="none" rtlCol="0">
            <a:spAutoFit/>
          </a:bodyPr>
          <a:lstStyle/>
          <a:p>
            <a:r>
              <a:rPr lang="en-US" sz="2800" dirty="0" smtClean="0">
                <a:solidFill>
                  <a:schemeClr val="accent3">
                    <a:lumMod val="60000"/>
                    <a:lumOff val="40000"/>
                  </a:schemeClr>
                </a:solidFill>
                <a:latin typeface="Arial" pitchFamily="34" charset="0"/>
                <a:cs typeface="Arial" pitchFamily="34" charset="0"/>
              </a:rPr>
              <a:t>MN</a:t>
            </a:r>
            <a:endParaRPr lang="en-US" sz="2800" dirty="0">
              <a:solidFill>
                <a:schemeClr val="accent3">
                  <a:lumMod val="60000"/>
                  <a:lumOff val="40000"/>
                </a:schemeClr>
              </a:solidFill>
              <a:latin typeface="Arial" pitchFamily="34" charset="0"/>
              <a:cs typeface="Arial" pitchFamily="34" charset="0"/>
            </a:endParaRPr>
          </a:p>
        </p:txBody>
      </p:sp>
      <p:sp>
        <p:nvSpPr>
          <p:cNvPr id="8" name="TextBox 7"/>
          <p:cNvSpPr txBox="1"/>
          <p:nvPr/>
        </p:nvSpPr>
        <p:spPr>
          <a:xfrm>
            <a:off x="3124200" y="4244846"/>
            <a:ext cx="622286" cy="523220"/>
          </a:xfrm>
          <a:prstGeom prst="rect">
            <a:avLst/>
          </a:prstGeom>
          <a:noFill/>
        </p:spPr>
        <p:txBody>
          <a:bodyPr wrap="none" rtlCol="0">
            <a:spAutoFit/>
          </a:bodyPr>
          <a:lstStyle/>
          <a:p>
            <a:r>
              <a:rPr lang="en-US" sz="2800" dirty="0" smtClean="0">
                <a:solidFill>
                  <a:schemeClr val="accent6">
                    <a:lumMod val="50000"/>
                  </a:schemeClr>
                </a:solidFill>
                <a:latin typeface="Arial" pitchFamily="34" charset="0"/>
                <a:cs typeface="Arial" pitchFamily="34" charset="0"/>
              </a:rPr>
              <a:t>WI</a:t>
            </a:r>
            <a:endParaRPr lang="en-US" sz="2800" dirty="0">
              <a:solidFill>
                <a:schemeClr val="accent6">
                  <a:lumMod val="50000"/>
                </a:schemeClr>
              </a:solidFill>
              <a:latin typeface="Arial" pitchFamily="34" charset="0"/>
              <a:cs typeface="Arial" pitchFamily="34" charset="0"/>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Which Campuses/Programs Covered?</a:t>
            </a:r>
            <a:endParaRPr lang="en-US" dirty="0"/>
          </a:p>
        </p:txBody>
      </p:sp>
      <p:pic>
        <p:nvPicPr>
          <p:cNvPr id="4" name="chart"/>
          <p:cNvPicPr>
            <a:picLocks noGrp="1" noChangeAspect="1"/>
          </p:cNvPicPr>
          <p:nvPr>
            <p:ph idx="10"/>
          </p:nvPr>
        </p:nvPicPr>
        <p:blipFill>
          <a:blip r:embed="rId2"/>
          <a:stretch>
            <a:fillRect/>
          </a:stretch>
        </p:blipFill>
        <p:spPr>
          <a:xfrm>
            <a:off x="5943600" y="2286000"/>
            <a:ext cx="3095238" cy="3400000"/>
          </a:xfrm>
          <a:prstGeom prst="rect">
            <a:avLst/>
          </a:prstGeom>
        </p:spPr>
      </p:pic>
      <p:sp>
        <p:nvSpPr>
          <p:cNvPr id="9" name="TextBox 8"/>
          <p:cNvSpPr txBox="1"/>
          <p:nvPr/>
        </p:nvSpPr>
        <p:spPr>
          <a:xfrm>
            <a:off x="6772857" y="3876020"/>
            <a:ext cx="744114" cy="523220"/>
          </a:xfrm>
          <a:prstGeom prst="rect">
            <a:avLst/>
          </a:prstGeom>
          <a:noFill/>
        </p:spPr>
        <p:txBody>
          <a:bodyPr wrap="none" rtlCol="0">
            <a:spAutoFit/>
          </a:bodyPr>
          <a:lstStyle/>
          <a:p>
            <a:r>
              <a:rPr lang="en-US" sz="2800" dirty="0" smtClean="0">
                <a:solidFill>
                  <a:schemeClr val="accent2">
                    <a:lumMod val="50000"/>
                  </a:schemeClr>
                </a:solidFill>
                <a:latin typeface="Arial" pitchFamily="34" charset="0"/>
                <a:cs typeface="Arial" pitchFamily="34" charset="0"/>
              </a:rPr>
              <a:t>MN</a:t>
            </a:r>
            <a:endParaRPr lang="en-US" sz="2800" dirty="0">
              <a:solidFill>
                <a:schemeClr val="accent2">
                  <a:lumMod val="50000"/>
                </a:schemeClr>
              </a:solidFill>
              <a:latin typeface="Arial" pitchFamily="34" charset="0"/>
              <a:cs typeface="Arial" pitchFamily="34" charset="0"/>
            </a:endParaRPr>
          </a:p>
        </p:txBody>
      </p:sp>
      <p:pic>
        <p:nvPicPr>
          <p:cNvPr id="11" name="chart"/>
          <p:cNvPicPr>
            <a:picLocks noChangeAspect="1"/>
          </p:cNvPicPr>
          <p:nvPr/>
        </p:nvPicPr>
        <p:blipFill>
          <a:blip r:embed="rId3"/>
          <a:stretch>
            <a:fillRect/>
          </a:stretch>
        </p:blipFill>
        <p:spPr>
          <a:xfrm>
            <a:off x="3505200" y="2286000"/>
            <a:ext cx="2743200" cy="1752600"/>
          </a:xfrm>
          <a:prstGeom prst="rect">
            <a:avLst/>
          </a:prstGeom>
        </p:spPr>
      </p:pic>
      <p:sp>
        <p:nvSpPr>
          <p:cNvPr id="12" name="TextBox 11"/>
          <p:cNvSpPr txBox="1"/>
          <p:nvPr/>
        </p:nvSpPr>
        <p:spPr>
          <a:xfrm>
            <a:off x="4390619" y="2895600"/>
            <a:ext cx="704039" cy="523220"/>
          </a:xfrm>
          <a:prstGeom prst="rect">
            <a:avLst/>
          </a:prstGeom>
          <a:noFill/>
        </p:spPr>
        <p:txBody>
          <a:bodyPr wrap="none" rtlCol="0">
            <a:spAutoFit/>
          </a:bodyPr>
          <a:lstStyle/>
          <a:p>
            <a:r>
              <a:rPr lang="en-US" sz="2800" dirty="0" smtClean="0">
                <a:solidFill>
                  <a:schemeClr val="accent6">
                    <a:lumMod val="50000"/>
                  </a:schemeClr>
                </a:solidFill>
                <a:latin typeface="Arial" pitchFamily="34" charset="0"/>
                <a:cs typeface="Arial" pitchFamily="34" charset="0"/>
              </a:rPr>
              <a:t>ND</a:t>
            </a:r>
            <a:endParaRPr lang="en-US" sz="2800" dirty="0">
              <a:solidFill>
                <a:schemeClr val="accent6">
                  <a:lumMod val="50000"/>
                </a:schemeClr>
              </a:solidFill>
              <a:latin typeface="Arial" pitchFamily="34" charset="0"/>
              <a:cs typeface="Arial" pitchFamily="34" charset="0"/>
            </a:endParaRPr>
          </a:p>
        </p:txBody>
      </p:sp>
      <p:sp>
        <p:nvSpPr>
          <p:cNvPr id="13" name="Rectangle 12"/>
          <p:cNvSpPr/>
          <p:nvPr/>
        </p:nvSpPr>
        <p:spPr>
          <a:xfrm>
            <a:off x="304800" y="2238107"/>
            <a:ext cx="2848362" cy="3046988"/>
          </a:xfrm>
          <a:prstGeom prst="rect">
            <a:avLst/>
          </a:prstGeom>
        </p:spPr>
        <p:txBody>
          <a:bodyPr wrap="square">
            <a:spAutoFit/>
          </a:bodyPr>
          <a:lstStyle/>
          <a:p>
            <a:pPr>
              <a:buFont typeface="Arial" pitchFamily="34" charset="0"/>
              <a:buChar char="•"/>
            </a:pPr>
            <a:r>
              <a:rPr lang="en-US" dirty="0" smtClean="0">
                <a:latin typeface="Arial" pitchFamily="34" charset="0"/>
                <a:cs typeface="Arial" pitchFamily="34" charset="0"/>
              </a:rPr>
              <a:t>All public universities and colleges</a:t>
            </a:r>
          </a:p>
          <a:p>
            <a:pPr>
              <a:buFont typeface="Arial" pitchFamily="34" charset="0"/>
              <a:buChar char="•"/>
            </a:pPr>
            <a:r>
              <a:rPr lang="en-US" dirty="0" smtClean="0">
                <a:latin typeface="Arial" pitchFamily="34" charset="0"/>
                <a:cs typeface="Arial" pitchFamily="34" charset="0"/>
              </a:rPr>
              <a:t>Undergraduate programs</a:t>
            </a:r>
          </a:p>
          <a:p>
            <a:pPr>
              <a:buFont typeface="Arial" pitchFamily="34" charset="0"/>
              <a:buChar char="•"/>
            </a:pPr>
            <a:r>
              <a:rPr lang="en-US" dirty="0" smtClean="0">
                <a:latin typeface="Arial" pitchFamily="34" charset="0"/>
                <a:cs typeface="Arial" pitchFamily="34" charset="0"/>
              </a:rPr>
              <a:t>Graduate programs</a:t>
            </a:r>
          </a:p>
          <a:p>
            <a:pPr>
              <a:buFont typeface="Arial" pitchFamily="34" charset="0"/>
              <a:buChar char="•"/>
            </a:pPr>
            <a:r>
              <a:rPr lang="en-US" dirty="0" smtClean="0">
                <a:latin typeface="Arial" pitchFamily="34" charset="0"/>
                <a:cs typeface="Arial" pitchFamily="34" charset="0"/>
              </a:rPr>
              <a:t>Professional programs </a:t>
            </a:r>
            <a:r>
              <a:rPr lang="en-US" dirty="0" smtClean="0">
                <a:solidFill>
                  <a:srgbClr val="FF0000"/>
                </a:solidFill>
                <a:latin typeface="Arial" pitchFamily="34" charset="0"/>
                <a:cs typeface="Arial" pitchFamily="34" charset="0"/>
              </a:rPr>
              <a:t>except</a:t>
            </a:r>
            <a:r>
              <a:rPr lang="en-US" dirty="0" smtClean="0">
                <a:latin typeface="Arial" pitchFamily="34" charset="0"/>
                <a:cs typeface="Arial" pitchFamily="34" charset="0"/>
              </a:rPr>
              <a:t>:</a:t>
            </a:r>
          </a:p>
          <a:p>
            <a:pPr lvl="1">
              <a:buFont typeface="Arial" pitchFamily="34" charset="0"/>
              <a:buChar char="•"/>
            </a:pPr>
            <a:r>
              <a:rPr lang="en-US" sz="1400" dirty="0" smtClean="0">
                <a:latin typeface="Arial" pitchFamily="34" charset="0"/>
                <a:cs typeface="Arial" pitchFamily="34" charset="0"/>
              </a:rPr>
              <a:t>Doctor of Pharmacy</a:t>
            </a:r>
          </a:p>
          <a:p>
            <a:pPr lvl="1">
              <a:buFont typeface="Arial" pitchFamily="34" charset="0"/>
              <a:buChar char="•"/>
            </a:pPr>
            <a:r>
              <a:rPr lang="en-US" sz="1400" dirty="0" err="1" smtClean="0">
                <a:latin typeface="Arial" pitchFamily="34" charset="0"/>
                <a:cs typeface="Arial" pitchFamily="34" charset="0"/>
              </a:rPr>
              <a:t>Juris</a:t>
            </a:r>
            <a:r>
              <a:rPr lang="en-US" sz="1400" dirty="0" smtClean="0">
                <a:latin typeface="Arial" pitchFamily="34" charset="0"/>
                <a:cs typeface="Arial" pitchFamily="34" charset="0"/>
              </a:rPr>
              <a:t> Doctorate</a:t>
            </a:r>
          </a:p>
          <a:p>
            <a:pPr lvl="1">
              <a:buFont typeface="Arial" pitchFamily="34" charset="0"/>
              <a:buChar char="•"/>
            </a:pPr>
            <a:r>
              <a:rPr lang="en-US" sz="1400" dirty="0" smtClean="0">
                <a:latin typeface="Arial" pitchFamily="34" charset="0"/>
                <a:cs typeface="Arial" pitchFamily="34" charset="0"/>
              </a:rPr>
              <a:t>Doctor of Medicine</a:t>
            </a:r>
          </a:p>
          <a:p>
            <a:pPr lvl="1">
              <a:buFont typeface="Arial" pitchFamily="34" charset="0"/>
              <a:buChar char="•"/>
            </a:pPr>
            <a:r>
              <a:rPr lang="en-US" sz="1400" dirty="0" smtClean="0">
                <a:latin typeface="Arial" pitchFamily="34" charset="0"/>
                <a:cs typeface="Arial" pitchFamily="34" charset="0"/>
              </a:rPr>
              <a:t>Doctor of Veterinary   Medicine*</a:t>
            </a:r>
          </a:p>
          <a:p>
            <a:pPr lvl="1">
              <a:buFont typeface="Arial" pitchFamily="34" charset="0"/>
              <a:buChar char="•"/>
            </a:pPr>
            <a:r>
              <a:rPr lang="en-US" sz="1400" dirty="0" smtClean="0">
                <a:latin typeface="Arial" pitchFamily="34" charset="0"/>
                <a:cs typeface="Arial" pitchFamily="34" charset="0"/>
              </a:rPr>
              <a:t>Doctor of Dental Sciences*</a:t>
            </a:r>
          </a:p>
        </p:txBody>
      </p:sp>
      <p:sp>
        <p:nvSpPr>
          <p:cNvPr id="14" name="TextBox 13"/>
          <p:cNvSpPr txBox="1"/>
          <p:nvPr/>
        </p:nvSpPr>
        <p:spPr>
          <a:xfrm>
            <a:off x="304800" y="6019801"/>
            <a:ext cx="7212171" cy="646331"/>
          </a:xfrm>
          <a:prstGeom prst="rect">
            <a:avLst/>
          </a:prstGeom>
          <a:noFill/>
        </p:spPr>
        <p:txBody>
          <a:bodyPr wrap="square" rtlCol="0">
            <a:spAutoFit/>
          </a:bodyPr>
          <a:lstStyle/>
          <a:p>
            <a:r>
              <a:rPr lang="en-US" sz="1200" dirty="0" smtClean="0">
                <a:latin typeface="Arial" pitchFamily="34" charset="0"/>
                <a:cs typeface="Arial" pitchFamily="34" charset="0"/>
              </a:rPr>
              <a:t>*U of M reserves up to 5 slots per year in veterinary medicine and 10 slots per year in dental medicine for ND residents, but charges 75% of the non-resident rate.   Dental rate becomes 100% of non-resident rate for the 2010-2011 academic year.</a:t>
            </a:r>
            <a:endParaRPr lang="en-US" sz="1200" dirty="0">
              <a:latin typeface="Arial" pitchFamily="34" charset="0"/>
              <a:cs typeface="Arial" pitchFamily="34" charset="0"/>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Which Campuses/Programs Covered?</a:t>
            </a:r>
            <a:endParaRPr lang="en-US" dirty="0"/>
          </a:p>
        </p:txBody>
      </p:sp>
      <p:pic>
        <p:nvPicPr>
          <p:cNvPr id="4" name="chart"/>
          <p:cNvPicPr>
            <a:picLocks noGrp="1" noChangeAspect="1"/>
          </p:cNvPicPr>
          <p:nvPr>
            <p:ph idx="10"/>
          </p:nvPr>
        </p:nvPicPr>
        <p:blipFill>
          <a:blip r:embed="rId2"/>
          <a:stretch>
            <a:fillRect/>
          </a:stretch>
        </p:blipFill>
        <p:spPr>
          <a:xfrm>
            <a:off x="2590800" y="2133600"/>
            <a:ext cx="3095238" cy="3400000"/>
          </a:xfrm>
          <a:prstGeom prst="rect">
            <a:avLst/>
          </a:prstGeom>
        </p:spPr>
      </p:pic>
      <p:sp>
        <p:nvSpPr>
          <p:cNvPr id="6" name="TextBox 5"/>
          <p:cNvSpPr txBox="1"/>
          <p:nvPr/>
        </p:nvSpPr>
        <p:spPr>
          <a:xfrm>
            <a:off x="4876800" y="3743235"/>
            <a:ext cx="3733799" cy="1200329"/>
          </a:xfrm>
          <a:prstGeom prst="rect">
            <a:avLst/>
          </a:prstGeom>
          <a:noFill/>
        </p:spPr>
        <p:txBody>
          <a:bodyPr wrap="square" rtlCol="0">
            <a:spAutoFit/>
          </a:bodyPr>
          <a:lstStyle/>
          <a:p>
            <a:pPr>
              <a:buFont typeface="Arial" pitchFamily="34" charset="0"/>
              <a:buChar char="•"/>
            </a:pPr>
            <a:r>
              <a:rPr lang="en-US" dirty="0" smtClean="0">
                <a:latin typeface="Arial" pitchFamily="34" charset="0"/>
                <a:cs typeface="Arial" pitchFamily="34" charset="0"/>
              </a:rPr>
              <a:t>All public universities and colleges</a:t>
            </a:r>
          </a:p>
          <a:p>
            <a:pPr>
              <a:buFont typeface="Arial" pitchFamily="34" charset="0"/>
              <a:buChar char="•"/>
            </a:pPr>
            <a:r>
              <a:rPr lang="en-US" dirty="0" smtClean="0">
                <a:latin typeface="Arial" pitchFamily="34" charset="0"/>
                <a:cs typeface="Arial" pitchFamily="34" charset="0"/>
              </a:rPr>
              <a:t>Undergraduate programs</a:t>
            </a:r>
          </a:p>
          <a:p>
            <a:pPr>
              <a:buFont typeface="Arial" pitchFamily="34" charset="0"/>
              <a:buChar char="•"/>
            </a:pPr>
            <a:r>
              <a:rPr lang="en-US" dirty="0" smtClean="0">
                <a:latin typeface="Arial" pitchFamily="34" charset="0"/>
                <a:cs typeface="Arial" pitchFamily="34" charset="0"/>
              </a:rPr>
              <a:t>Graduate programs</a:t>
            </a:r>
          </a:p>
          <a:p>
            <a:pPr>
              <a:buFont typeface="Arial" pitchFamily="34" charset="0"/>
              <a:buChar char="•"/>
            </a:pPr>
            <a:r>
              <a:rPr lang="en-US" dirty="0" smtClean="0">
                <a:latin typeface="Arial" pitchFamily="34" charset="0"/>
                <a:cs typeface="Arial" pitchFamily="34" charset="0"/>
              </a:rPr>
              <a:t>Professional programs</a:t>
            </a:r>
            <a:endParaRPr lang="en-US" sz="1600" dirty="0" smtClean="0">
              <a:latin typeface="Arial" pitchFamily="34" charset="0"/>
              <a:cs typeface="Arial" pitchFamily="34" charset="0"/>
            </a:endParaRPr>
          </a:p>
        </p:txBody>
      </p:sp>
      <p:pic>
        <p:nvPicPr>
          <p:cNvPr id="8" name="chart"/>
          <p:cNvPicPr>
            <a:picLocks noChangeAspect="1"/>
          </p:cNvPicPr>
          <p:nvPr/>
        </p:nvPicPr>
        <p:blipFill>
          <a:blip r:embed="rId3"/>
          <a:stretch>
            <a:fillRect/>
          </a:stretch>
        </p:blipFill>
        <p:spPr>
          <a:xfrm>
            <a:off x="304800" y="4113198"/>
            <a:ext cx="2743200" cy="1830402"/>
          </a:xfrm>
          <a:prstGeom prst="rect">
            <a:avLst/>
          </a:prstGeom>
        </p:spPr>
      </p:pic>
      <p:sp>
        <p:nvSpPr>
          <p:cNvPr id="9" name="TextBox 8"/>
          <p:cNvSpPr txBox="1"/>
          <p:nvPr/>
        </p:nvSpPr>
        <p:spPr>
          <a:xfrm>
            <a:off x="3429000" y="3614410"/>
            <a:ext cx="744114" cy="523220"/>
          </a:xfrm>
          <a:prstGeom prst="rect">
            <a:avLst/>
          </a:prstGeom>
          <a:noFill/>
        </p:spPr>
        <p:txBody>
          <a:bodyPr wrap="none" rtlCol="0">
            <a:spAutoFit/>
          </a:bodyPr>
          <a:lstStyle/>
          <a:p>
            <a:r>
              <a:rPr lang="en-US" sz="2800" dirty="0" smtClean="0">
                <a:solidFill>
                  <a:srgbClr val="FFFF00"/>
                </a:solidFill>
                <a:latin typeface="Arial" pitchFamily="34" charset="0"/>
                <a:cs typeface="Arial" pitchFamily="34" charset="0"/>
              </a:rPr>
              <a:t>MN</a:t>
            </a:r>
            <a:endParaRPr lang="en-US" sz="2800" dirty="0">
              <a:solidFill>
                <a:srgbClr val="FFFF00"/>
              </a:solidFill>
              <a:latin typeface="Arial" pitchFamily="34" charset="0"/>
              <a:cs typeface="Arial" pitchFamily="34" charset="0"/>
            </a:endParaRPr>
          </a:p>
        </p:txBody>
      </p:sp>
      <p:sp>
        <p:nvSpPr>
          <p:cNvPr id="10" name="TextBox 9"/>
          <p:cNvSpPr txBox="1"/>
          <p:nvPr/>
        </p:nvSpPr>
        <p:spPr>
          <a:xfrm>
            <a:off x="1219200" y="4681954"/>
            <a:ext cx="683200" cy="523220"/>
          </a:xfrm>
          <a:prstGeom prst="rect">
            <a:avLst/>
          </a:prstGeom>
          <a:noFill/>
        </p:spPr>
        <p:txBody>
          <a:bodyPr wrap="none" rtlCol="0">
            <a:spAutoFit/>
          </a:bodyPr>
          <a:lstStyle/>
          <a:p>
            <a:r>
              <a:rPr lang="en-US" sz="2800" dirty="0" smtClean="0">
                <a:solidFill>
                  <a:schemeClr val="accent6">
                    <a:lumMod val="50000"/>
                  </a:schemeClr>
                </a:solidFill>
                <a:latin typeface="Arial" pitchFamily="34" charset="0"/>
                <a:cs typeface="Arial" pitchFamily="34" charset="0"/>
              </a:rPr>
              <a:t>SD</a:t>
            </a:r>
            <a:endParaRPr lang="en-US" sz="2800" dirty="0">
              <a:solidFill>
                <a:schemeClr val="accent6">
                  <a:lumMod val="50000"/>
                </a:schemeClr>
              </a:solidFill>
              <a:latin typeface="Arial" pitchFamily="34" charset="0"/>
              <a:cs typeface="Arial" pitchFamily="34" charset="0"/>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85800"/>
            <a:ext cx="8534400" cy="990600"/>
          </a:xfrm>
        </p:spPr>
        <p:txBody>
          <a:bodyPr/>
          <a:lstStyle/>
          <a:p>
            <a:r>
              <a:rPr lang="en-US" dirty="0" smtClean="0"/>
              <a:t>How are Students Approved?</a:t>
            </a:r>
            <a:br>
              <a:rPr lang="en-US" dirty="0" smtClean="0"/>
            </a:br>
            <a:endParaRPr lang="en-US" dirty="0"/>
          </a:p>
        </p:txBody>
      </p:sp>
      <p:pic>
        <p:nvPicPr>
          <p:cNvPr id="4" name="chart"/>
          <p:cNvPicPr>
            <a:picLocks noGrp="1" noChangeAspect="1"/>
          </p:cNvPicPr>
          <p:nvPr>
            <p:ph idx="10"/>
          </p:nvPr>
        </p:nvPicPr>
        <p:blipFill>
          <a:blip r:embed="rId2"/>
          <a:stretch>
            <a:fillRect/>
          </a:stretch>
        </p:blipFill>
        <p:spPr>
          <a:xfrm>
            <a:off x="3048000" y="2313432"/>
            <a:ext cx="2391552" cy="2409400"/>
          </a:xfrm>
          <a:prstGeom prst="rect">
            <a:avLst/>
          </a:prstGeom>
        </p:spPr>
      </p:pic>
      <p:pic>
        <p:nvPicPr>
          <p:cNvPr id="5" name="chart"/>
          <p:cNvPicPr>
            <a:picLocks noChangeAspect="1"/>
          </p:cNvPicPr>
          <p:nvPr/>
        </p:nvPicPr>
        <p:blipFill>
          <a:blip r:embed="rId3"/>
          <a:stretch>
            <a:fillRect/>
          </a:stretch>
        </p:blipFill>
        <p:spPr>
          <a:xfrm>
            <a:off x="3276600" y="3352800"/>
            <a:ext cx="2438399" cy="2438400"/>
          </a:xfrm>
          <a:prstGeom prst="rect">
            <a:avLst/>
          </a:prstGeom>
        </p:spPr>
      </p:pic>
      <p:sp>
        <p:nvSpPr>
          <p:cNvPr id="7" name="TextBox 6"/>
          <p:cNvSpPr txBox="1"/>
          <p:nvPr/>
        </p:nvSpPr>
        <p:spPr>
          <a:xfrm>
            <a:off x="3374429" y="2971800"/>
            <a:ext cx="744114" cy="523220"/>
          </a:xfrm>
          <a:prstGeom prst="rect">
            <a:avLst/>
          </a:prstGeom>
          <a:noFill/>
        </p:spPr>
        <p:txBody>
          <a:bodyPr wrap="none" rtlCol="0">
            <a:spAutoFit/>
          </a:bodyPr>
          <a:lstStyle/>
          <a:p>
            <a:r>
              <a:rPr lang="en-US" sz="2800" dirty="0" smtClean="0">
                <a:solidFill>
                  <a:schemeClr val="accent3">
                    <a:lumMod val="60000"/>
                    <a:lumOff val="40000"/>
                  </a:schemeClr>
                </a:solidFill>
                <a:latin typeface="Arial" pitchFamily="34" charset="0"/>
                <a:cs typeface="Arial" pitchFamily="34" charset="0"/>
              </a:rPr>
              <a:t>MN</a:t>
            </a:r>
            <a:endParaRPr lang="en-US" sz="2800" dirty="0">
              <a:solidFill>
                <a:schemeClr val="accent3">
                  <a:lumMod val="60000"/>
                  <a:lumOff val="40000"/>
                </a:schemeClr>
              </a:solidFill>
              <a:latin typeface="Arial" pitchFamily="34" charset="0"/>
              <a:cs typeface="Arial" pitchFamily="34" charset="0"/>
            </a:endParaRPr>
          </a:p>
        </p:txBody>
      </p:sp>
      <p:sp>
        <p:nvSpPr>
          <p:cNvPr id="8" name="TextBox 7"/>
          <p:cNvSpPr txBox="1"/>
          <p:nvPr/>
        </p:nvSpPr>
        <p:spPr>
          <a:xfrm>
            <a:off x="4118543" y="4244846"/>
            <a:ext cx="834457" cy="523220"/>
          </a:xfrm>
          <a:prstGeom prst="rect">
            <a:avLst/>
          </a:prstGeom>
          <a:noFill/>
        </p:spPr>
        <p:txBody>
          <a:bodyPr wrap="square" rtlCol="0">
            <a:spAutoFit/>
          </a:bodyPr>
          <a:lstStyle/>
          <a:p>
            <a:r>
              <a:rPr lang="en-US" sz="2800" dirty="0" smtClean="0">
                <a:solidFill>
                  <a:schemeClr val="accent6">
                    <a:lumMod val="50000"/>
                  </a:schemeClr>
                </a:solidFill>
                <a:latin typeface="Arial" pitchFamily="34" charset="0"/>
                <a:cs typeface="Arial" pitchFamily="34" charset="0"/>
              </a:rPr>
              <a:t>WI</a:t>
            </a:r>
            <a:endParaRPr lang="en-US" sz="2800" dirty="0">
              <a:solidFill>
                <a:schemeClr val="accent6">
                  <a:lumMod val="50000"/>
                </a:schemeClr>
              </a:solidFill>
              <a:latin typeface="Arial" pitchFamily="34" charset="0"/>
              <a:cs typeface="Arial" pitchFamily="34" charset="0"/>
            </a:endParaRPr>
          </a:p>
        </p:txBody>
      </p:sp>
      <p:sp>
        <p:nvSpPr>
          <p:cNvPr id="9" name="Right Arrow 8"/>
          <p:cNvSpPr/>
          <p:nvPr/>
        </p:nvSpPr>
        <p:spPr>
          <a:xfrm>
            <a:off x="3048000" y="1828800"/>
            <a:ext cx="281940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10" name="Right Arrow 9"/>
          <p:cNvSpPr/>
          <p:nvPr/>
        </p:nvSpPr>
        <p:spPr>
          <a:xfrm rot="10800000">
            <a:off x="2895599" y="5791200"/>
            <a:ext cx="281940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11" name="TextBox 10"/>
          <p:cNvSpPr txBox="1"/>
          <p:nvPr/>
        </p:nvSpPr>
        <p:spPr>
          <a:xfrm>
            <a:off x="5867400" y="1981200"/>
            <a:ext cx="3200400" cy="3323987"/>
          </a:xfrm>
          <a:prstGeom prst="rect">
            <a:avLst/>
          </a:prstGeom>
          <a:noFill/>
        </p:spPr>
        <p:txBody>
          <a:bodyPr wrap="square" rtlCol="0">
            <a:spAutoFit/>
          </a:bodyPr>
          <a:lstStyle/>
          <a:p>
            <a:r>
              <a:rPr lang="en-US" sz="1400" b="1" dirty="0" smtClean="0">
                <a:latin typeface="Arial" pitchFamily="34" charset="0"/>
                <a:cs typeface="Arial" pitchFamily="34" charset="0"/>
              </a:rPr>
              <a:t>MN residents attending WI universities and colleges apply to the MN Office of Higher Education</a:t>
            </a:r>
          </a:p>
          <a:p>
            <a:pPr lvl="1">
              <a:buFont typeface="Arial" pitchFamily="34" charset="0"/>
              <a:buChar char="•"/>
            </a:pPr>
            <a:r>
              <a:rPr lang="en-US" sz="1400" b="1" dirty="0" smtClean="0">
                <a:latin typeface="Arial" pitchFamily="34" charset="0"/>
                <a:cs typeface="Arial" pitchFamily="34" charset="0"/>
              </a:rPr>
              <a:t>On-line at:</a:t>
            </a:r>
          </a:p>
          <a:p>
            <a:pPr lvl="1">
              <a:buFont typeface="Arial" pitchFamily="34" charset="0"/>
              <a:buChar char="•"/>
            </a:pPr>
            <a:r>
              <a:rPr lang="en-US" sz="1400" b="1" dirty="0" smtClean="0">
                <a:latin typeface="Arial" pitchFamily="34" charset="0"/>
                <a:cs typeface="Arial" pitchFamily="34" charset="0"/>
                <a:hlinkClick r:id="rId4"/>
              </a:rPr>
              <a:t>www.getreadyforcollege.org</a:t>
            </a:r>
            <a:endParaRPr lang="en-US" sz="1400" b="1" dirty="0" smtClean="0">
              <a:latin typeface="Arial" pitchFamily="34" charset="0"/>
              <a:cs typeface="Arial" pitchFamily="34" charset="0"/>
            </a:endParaRPr>
          </a:p>
          <a:p>
            <a:pPr lvl="1">
              <a:buFont typeface="Arial" pitchFamily="34" charset="0"/>
              <a:buChar char="•"/>
            </a:pPr>
            <a:r>
              <a:rPr lang="en-US" sz="1400" b="1" dirty="0" smtClean="0">
                <a:latin typeface="Arial" pitchFamily="34" charset="0"/>
                <a:cs typeface="Arial" pitchFamily="34" charset="0"/>
              </a:rPr>
              <a:t>Paper application mailed to</a:t>
            </a:r>
          </a:p>
          <a:p>
            <a:pPr lvl="1">
              <a:buFont typeface="Arial" pitchFamily="34" charset="0"/>
              <a:buChar char="•"/>
            </a:pPr>
            <a:r>
              <a:rPr lang="en-US" sz="1400" b="1" dirty="0" smtClean="0">
                <a:latin typeface="Arial" pitchFamily="34" charset="0"/>
                <a:cs typeface="Arial" pitchFamily="34" charset="0"/>
              </a:rPr>
              <a:t>OHE</a:t>
            </a:r>
          </a:p>
          <a:p>
            <a:pPr>
              <a:buFont typeface="Arial" pitchFamily="34" charset="0"/>
              <a:buChar char="•"/>
            </a:pPr>
            <a:r>
              <a:rPr lang="en-US" sz="1400" b="1" dirty="0" smtClean="0">
                <a:latin typeface="Arial" pitchFamily="34" charset="0"/>
                <a:cs typeface="Arial" pitchFamily="34" charset="0"/>
              </a:rPr>
              <a:t>Once approved by OHE, student automatically renewed for future years if student earned credits in prior year</a:t>
            </a:r>
          </a:p>
          <a:p>
            <a:pPr lvl="1"/>
            <a:r>
              <a:rPr lang="en-US" sz="1400" b="1" dirty="0" smtClean="0">
                <a:latin typeface="Arial" pitchFamily="34" charset="0"/>
                <a:cs typeface="Arial" pitchFamily="34" charset="0"/>
              </a:rPr>
              <a:t>	</a:t>
            </a:r>
          </a:p>
          <a:p>
            <a:pPr>
              <a:buFont typeface="Arial" pitchFamily="34" charset="0"/>
              <a:buChar char="•"/>
            </a:pPr>
            <a:r>
              <a:rPr lang="en-US" sz="1400" b="1" dirty="0" smtClean="0">
                <a:latin typeface="Arial" pitchFamily="34" charset="0"/>
                <a:cs typeface="Arial" pitchFamily="34" charset="0"/>
              </a:rPr>
              <a:t>MN residents attending WI technical colleges apply directly to college</a:t>
            </a:r>
          </a:p>
        </p:txBody>
      </p:sp>
      <p:sp>
        <p:nvSpPr>
          <p:cNvPr id="12" name="TextBox 11"/>
          <p:cNvSpPr txBox="1"/>
          <p:nvPr/>
        </p:nvSpPr>
        <p:spPr>
          <a:xfrm>
            <a:off x="0" y="1981200"/>
            <a:ext cx="3195474" cy="4847481"/>
          </a:xfrm>
          <a:prstGeom prst="rect">
            <a:avLst/>
          </a:prstGeom>
          <a:noFill/>
        </p:spPr>
        <p:txBody>
          <a:bodyPr wrap="square" rtlCol="0">
            <a:spAutoFit/>
          </a:bodyPr>
          <a:lstStyle/>
          <a:p>
            <a:r>
              <a:rPr lang="en-US" sz="1400" b="1" dirty="0" smtClean="0">
                <a:latin typeface="Arial" pitchFamily="34" charset="0"/>
                <a:cs typeface="Arial" pitchFamily="34" charset="0"/>
              </a:rPr>
              <a:t>WI residents attending MN universities and colleges apply to the Wisconsin Higher Educational Aids Board (HEAB) </a:t>
            </a:r>
          </a:p>
          <a:p>
            <a:pPr lvl="1">
              <a:buFont typeface="Arial" pitchFamily="34" charset="0"/>
              <a:buChar char="•"/>
            </a:pPr>
            <a:r>
              <a:rPr lang="en-US" sz="1400" b="1" dirty="0" smtClean="0">
                <a:latin typeface="Arial" pitchFamily="34" charset="0"/>
                <a:cs typeface="Arial" pitchFamily="34" charset="0"/>
              </a:rPr>
              <a:t>On-line at:</a:t>
            </a:r>
          </a:p>
          <a:p>
            <a:pPr lvl="1">
              <a:buFont typeface="Arial" pitchFamily="34" charset="0"/>
              <a:buChar char="•"/>
            </a:pPr>
            <a:r>
              <a:rPr lang="en-US" sz="1400" b="1" dirty="0" smtClean="0">
                <a:latin typeface="Arial" pitchFamily="34" charset="0"/>
                <a:cs typeface="Arial" pitchFamily="34" charset="0"/>
                <a:hlinkClick r:id="rId5"/>
              </a:rPr>
              <a:t>www.heab.state.wi.us</a:t>
            </a:r>
            <a:endParaRPr lang="en-US" sz="1400" b="1" dirty="0" smtClean="0">
              <a:latin typeface="Arial" pitchFamily="34" charset="0"/>
              <a:cs typeface="Arial" pitchFamily="34" charset="0"/>
            </a:endParaRPr>
          </a:p>
          <a:p>
            <a:pPr lvl="1">
              <a:buFont typeface="Arial" pitchFamily="34" charset="0"/>
              <a:buChar char="•"/>
            </a:pPr>
            <a:r>
              <a:rPr lang="en-US" sz="1400" b="1" dirty="0" smtClean="0">
                <a:latin typeface="Arial" pitchFamily="34" charset="0"/>
                <a:cs typeface="Arial" pitchFamily="34" charset="0"/>
              </a:rPr>
              <a:t>Paper application mailed to</a:t>
            </a:r>
          </a:p>
          <a:p>
            <a:pPr lvl="1">
              <a:buFont typeface="Arial" pitchFamily="34" charset="0"/>
              <a:buChar char="•"/>
            </a:pPr>
            <a:r>
              <a:rPr lang="en-US" sz="1400" b="1" dirty="0" smtClean="0">
                <a:latin typeface="Arial" pitchFamily="34" charset="0"/>
                <a:cs typeface="Arial" pitchFamily="34" charset="0"/>
              </a:rPr>
              <a:t>HEAB</a:t>
            </a:r>
          </a:p>
          <a:p>
            <a:pPr>
              <a:buFont typeface="Arial" pitchFamily="34" charset="0"/>
              <a:buChar char="•"/>
            </a:pPr>
            <a:r>
              <a:rPr lang="en-US" sz="1400" b="1" dirty="0" smtClean="0">
                <a:latin typeface="Arial" pitchFamily="34" charset="0"/>
                <a:cs typeface="Arial" pitchFamily="34" charset="0"/>
              </a:rPr>
              <a:t>Once approved by HEAB, student automatically renewed for future years if student earned credits in prior year</a:t>
            </a:r>
          </a:p>
          <a:p>
            <a:pPr>
              <a:buFont typeface="Arial" pitchFamily="34" charset="0"/>
              <a:buChar char="•"/>
            </a:pPr>
            <a:r>
              <a:rPr lang="en-US" sz="1400" b="1" dirty="0" smtClean="0">
                <a:latin typeface="Arial" pitchFamily="34" charset="0"/>
                <a:cs typeface="Arial" pitchFamily="34" charset="0"/>
              </a:rPr>
              <a:t>WI residents attending MN stand-alone technical colleges apply directly to college</a:t>
            </a:r>
          </a:p>
          <a:p>
            <a:pPr lvl="1">
              <a:buFont typeface="Arial" pitchFamily="34" charset="0"/>
              <a:buChar char="•"/>
            </a:pPr>
            <a:r>
              <a:rPr lang="en-US" sz="900" b="1" dirty="0" smtClean="0">
                <a:latin typeface="Arial" pitchFamily="34" charset="0"/>
                <a:cs typeface="Arial" pitchFamily="34" charset="0"/>
              </a:rPr>
              <a:t>Alexandria TC</a:t>
            </a:r>
          </a:p>
          <a:p>
            <a:pPr lvl="1">
              <a:buFont typeface="Arial" pitchFamily="34" charset="0"/>
              <a:buChar char="•"/>
            </a:pPr>
            <a:r>
              <a:rPr lang="en-US" sz="900" b="1" dirty="0" smtClean="0">
                <a:latin typeface="Arial" pitchFamily="34" charset="0"/>
                <a:cs typeface="Arial" pitchFamily="34" charset="0"/>
              </a:rPr>
              <a:t>Anoka TC</a:t>
            </a:r>
          </a:p>
          <a:p>
            <a:pPr lvl="1">
              <a:buFont typeface="Arial" pitchFamily="34" charset="0"/>
              <a:buChar char="•"/>
            </a:pPr>
            <a:r>
              <a:rPr lang="en-US" sz="900" b="1" dirty="0" smtClean="0">
                <a:latin typeface="Arial" pitchFamily="34" charset="0"/>
                <a:cs typeface="Arial" pitchFamily="34" charset="0"/>
              </a:rPr>
              <a:t>Dakota County TC</a:t>
            </a:r>
          </a:p>
          <a:p>
            <a:pPr lvl="1">
              <a:buFont typeface="Arial" pitchFamily="34" charset="0"/>
              <a:buChar char="•"/>
            </a:pPr>
            <a:r>
              <a:rPr lang="en-US" sz="900" b="1" dirty="0" smtClean="0">
                <a:latin typeface="Arial" pitchFamily="34" charset="0"/>
                <a:cs typeface="Arial" pitchFamily="34" charset="0"/>
              </a:rPr>
              <a:t>Hennepin TC</a:t>
            </a:r>
          </a:p>
          <a:p>
            <a:pPr lvl="1">
              <a:buFont typeface="Arial" pitchFamily="34" charset="0"/>
              <a:buChar char="•"/>
            </a:pPr>
            <a:r>
              <a:rPr lang="en-US" sz="900" b="1" dirty="0" smtClean="0">
                <a:latin typeface="Arial" pitchFamily="34" charset="0"/>
                <a:cs typeface="Arial" pitchFamily="34" charset="0"/>
              </a:rPr>
              <a:t>MN State Southeast TC</a:t>
            </a:r>
          </a:p>
          <a:p>
            <a:pPr lvl="1">
              <a:buFont typeface="Arial" pitchFamily="34" charset="0"/>
              <a:buChar char="•"/>
            </a:pPr>
            <a:r>
              <a:rPr lang="en-US" sz="900" b="1" dirty="0" smtClean="0">
                <a:latin typeface="Arial" pitchFamily="34" charset="0"/>
                <a:cs typeface="Arial" pitchFamily="34" charset="0"/>
              </a:rPr>
              <a:t>Northwest TC Bemidji</a:t>
            </a:r>
          </a:p>
          <a:p>
            <a:pPr lvl="1">
              <a:buFont typeface="Arial" pitchFamily="34" charset="0"/>
              <a:buChar char="•"/>
            </a:pPr>
            <a:r>
              <a:rPr lang="en-US" sz="900" b="1" dirty="0" smtClean="0">
                <a:latin typeface="Arial" pitchFamily="34" charset="0"/>
                <a:cs typeface="Arial" pitchFamily="34" charset="0"/>
              </a:rPr>
              <a:t>Pine TC</a:t>
            </a:r>
          </a:p>
          <a:p>
            <a:pPr lvl="1">
              <a:buFont typeface="Arial" pitchFamily="34" charset="0"/>
              <a:buChar char="•"/>
            </a:pPr>
            <a:r>
              <a:rPr lang="en-US" sz="900" b="1" dirty="0" smtClean="0">
                <a:latin typeface="Arial" pitchFamily="34" charset="0"/>
                <a:cs typeface="Arial" pitchFamily="34" charset="0"/>
              </a:rPr>
              <a:t>St. Cloud TC</a:t>
            </a:r>
          </a:p>
          <a:p>
            <a:pPr lvl="1">
              <a:buFont typeface="Arial" pitchFamily="34" charset="0"/>
              <a:buChar char="•"/>
            </a:pPr>
            <a:r>
              <a:rPr lang="en-US" sz="900" b="1" dirty="0" smtClean="0">
                <a:latin typeface="Arial" pitchFamily="34" charset="0"/>
                <a:cs typeface="Arial" pitchFamily="34" charset="0"/>
              </a:rPr>
              <a:t>St. Paul College</a:t>
            </a:r>
          </a:p>
          <a:p>
            <a:pPr lvl="1">
              <a:buFont typeface="Arial" pitchFamily="34" charset="0"/>
              <a:buChar char="•"/>
            </a:pPr>
            <a:r>
              <a:rPr lang="en-US" sz="900" b="1" dirty="0" smtClean="0">
                <a:latin typeface="Arial" pitchFamily="34" charset="0"/>
                <a:cs typeface="Arial" pitchFamily="34" charset="0"/>
              </a:rPr>
              <a:t>South Central College</a:t>
            </a:r>
          </a:p>
          <a:p>
            <a:pPr lvl="1">
              <a:buFont typeface="Arial" pitchFamily="34" charset="0"/>
              <a:buChar char="•"/>
            </a:pPr>
            <a:endParaRPr lang="en-US" sz="900" b="1" dirty="0" smtClean="0">
              <a:latin typeface="Arial" pitchFamily="34" charset="0"/>
              <a:cs typeface="Arial" pitchFamily="34" charset="0"/>
            </a:endParaRPr>
          </a:p>
        </p:txBody>
      </p:sp>
      <p:sp>
        <p:nvSpPr>
          <p:cNvPr id="13" name="TextBox 12"/>
          <p:cNvSpPr txBox="1"/>
          <p:nvPr/>
        </p:nvSpPr>
        <p:spPr>
          <a:xfrm>
            <a:off x="2734855" y="6275833"/>
            <a:ext cx="4467890" cy="369332"/>
          </a:xfrm>
          <a:prstGeom prst="rect">
            <a:avLst/>
          </a:prstGeom>
          <a:noFill/>
        </p:spPr>
        <p:txBody>
          <a:bodyPr wrap="none" rtlCol="0">
            <a:spAutoFit/>
          </a:bodyPr>
          <a:lstStyle/>
          <a:p>
            <a:r>
              <a:rPr lang="en-US" b="1" dirty="0" smtClean="0">
                <a:latin typeface="+mj-lt"/>
              </a:rPr>
              <a:t>Application deadline is last day of term</a:t>
            </a:r>
            <a:endParaRPr lang="en-US" b="1" dirty="0">
              <a:latin typeface="+mj-lt"/>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85800"/>
            <a:ext cx="8534400" cy="990600"/>
          </a:xfrm>
        </p:spPr>
        <p:txBody>
          <a:bodyPr/>
          <a:lstStyle/>
          <a:p>
            <a:r>
              <a:rPr lang="en-US" dirty="0" smtClean="0"/>
              <a:t>How are Students Approved?</a:t>
            </a:r>
            <a:endParaRPr lang="en-US" dirty="0"/>
          </a:p>
        </p:txBody>
      </p:sp>
      <p:pic>
        <p:nvPicPr>
          <p:cNvPr id="4" name="chart"/>
          <p:cNvPicPr>
            <a:picLocks noGrp="1" noChangeAspect="1"/>
          </p:cNvPicPr>
          <p:nvPr>
            <p:ph idx="10"/>
          </p:nvPr>
        </p:nvPicPr>
        <p:blipFill>
          <a:blip r:embed="rId2"/>
          <a:stretch>
            <a:fillRect/>
          </a:stretch>
        </p:blipFill>
        <p:spPr>
          <a:xfrm>
            <a:off x="3274786" y="2819400"/>
            <a:ext cx="2391552" cy="2409400"/>
          </a:xfrm>
          <a:prstGeom prst="rect">
            <a:avLst/>
          </a:prstGeom>
        </p:spPr>
      </p:pic>
      <p:sp>
        <p:nvSpPr>
          <p:cNvPr id="7" name="TextBox 6"/>
          <p:cNvSpPr txBox="1"/>
          <p:nvPr/>
        </p:nvSpPr>
        <p:spPr>
          <a:xfrm>
            <a:off x="3865985" y="3886200"/>
            <a:ext cx="744114" cy="523220"/>
          </a:xfrm>
          <a:prstGeom prst="rect">
            <a:avLst/>
          </a:prstGeom>
          <a:noFill/>
        </p:spPr>
        <p:txBody>
          <a:bodyPr wrap="none" rtlCol="0">
            <a:spAutoFit/>
          </a:bodyPr>
          <a:lstStyle/>
          <a:p>
            <a:r>
              <a:rPr lang="en-US" sz="2800" dirty="0" smtClean="0">
                <a:solidFill>
                  <a:schemeClr val="accent2">
                    <a:lumMod val="50000"/>
                  </a:schemeClr>
                </a:solidFill>
                <a:latin typeface="Arial" pitchFamily="34" charset="0"/>
                <a:cs typeface="Arial" pitchFamily="34" charset="0"/>
              </a:rPr>
              <a:t>MN</a:t>
            </a:r>
            <a:endParaRPr lang="en-US" sz="2800" dirty="0">
              <a:solidFill>
                <a:schemeClr val="accent2">
                  <a:lumMod val="50000"/>
                </a:schemeClr>
              </a:solidFill>
              <a:latin typeface="Arial" pitchFamily="34" charset="0"/>
              <a:cs typeface="Arial" pitchFamily="34" charset="0"/>
            </a:endParaRPr>
          </a:p>
        </p:txBody>
      </p:sp>
      <p:sp>
        <p:nvSpPr>
          <p:cNvPr id="9" name="Right Arrow 8"/>
          <p:cNvSpPr/>
          <p:nvPr/>
        </p:nvSpPr>
        <p:spPr>
          <a:xfrm>
            <a:off x="3060862" y="1434084"/>
            <a:ext cx="281940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10" name="Right Arrow 9"/>
          <p:cNvSpPr/>
          <p:nvPr/>
        </p:nvSpPr>
        <p:spPr>
          <a:xfrm rot="10800000">
            <a:off x="2743200" y="5431274"/>
            <a:ext cx="2819400"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11" name="TextBox 10"/>
          <p:cNvSpPr txBox="1"/>
          <p:nvPr/>
        </p:nvSpPr>
        <p:spPr>
          <a:xfrm>
            <a:off x="5880262" y="1434084"/>
            <a:ext cx="3187538" cy="5478423"/>
          </a:xfrm>
          <a:prstGeom prst="rect">
            <a:avLst/>
          </a:prstGeom>
          <a:noFill/>
        </p:spPr>
        <p:txBody>
          <a:bodyPr wrap="square" rtlCol="0">
            <a:spAutoFit/>
          </a:bodyPr>
          <a:lstStyle/>
          <a:p>
            <a:pPr>
              <a:buFont typeface="Arial" pitchFamily="34" charset="0"/>
              <a:buChar char="•"/>
            </a:pPr>
            <a:r>
              <a:rPr lang="en-US" sz="1400" b="1" dirty="0" smtClean="0">
                <a:latin typeface="Arial" pitchFamily="34" charset="0"/>
                <a:cs typeface="Arial" pitchFamily="34" charset="0"/>
              </a:rPr>
              <a:t>ND residents attending MN State CC&amp;TC and MN State University Moorhead within one year of graduating from ND high school apply directly to campus (paperless application process)</a:t>
            </a:r>
          </a:p>
          <a:p>
            <a:pPr>
              <a:buFont typeface="Arial" pitchFamily="34" charset="0"/>
              <a:buChar char="•"/>
            </a:pPr>
            <a:endParaRPr lang="en-US" sz="1400" b="1" dirty="0" smtClean="0">
              <a:latin typeface="Arial" pitchFamily="34" charset="0"/>
              <a:cs typeface="Arial" pitchFamily="34" charset="0"/>
            </a:endParaRPr>
          </a:p>
          <a:p>
            <a:pPr>
              <a:buFont typeface="Arial" pitchFamily="34" charset="0"/>
              <a:buChar char="•"/>
            </a:pPr>
            <a:r>
              <a:rPr lang="en-US" sz="1400" b="1" dirty="0" smtClean="0">
                <a:latin typeface="Arial" pitchFamily="34" charset="0"/>
                <a:cs typeface="Arial" pitchFamily="34" charset="0"/>
              </a:rPr>
              <a:t>ND residents attending other MN universities and colleges apply to ND University System or ND Dept of Career &amp; Technical Education </a:t>
            </a:r>
          </a:p>
          <a:p>
            <a:pPr lvl="1">
              <a:buFont typeface="Arial" pitchFamily="34" charset="0"/>
              <a:buChar char="•"/>
            </a:pPr>
            <a:r>
              <a:rPr lang="en-US" sz="1400" b="1" dirty="0" smtClean="0">
                <a:latin typeface="Arial" pitchFamily="34" charset="0"/>
                <a:cs typeface="Arial" pitchFamily="34" charset="0"/>
              </a:rPr>
              <a:t>On-line at:</a:t>
            </a:r>
          </a:p>
          <a:p>
            <a:pPr lvl="1">
              <a:buFont typeface="Arial" pitchFamily="34" charset="0"/>
              <a:buChar char="•"/>
            </a:pPr>
            <a:r>
              <a:rPr lang="en-US" sz="1400" b="1" dirty="0" smtClean="0">
                <a:latin typeface="Arial" pitchFamily="34" charset="0"/>
                <a:cs typeface="Arial" pitchFamily="34" charset="0"/>
                <a:hlinkClick r:id="rId3"/>
              </a:rPr>
              <a:t>www.ndus.edu</a:t>
            </a:r>
            <a:r>
              <a:rPr lang="en-US" sz="1400" b="1" dirty="0" smtClean="0">
                <a:latin typeface="Arial" pitchFamily="34" charset="0"/>
                <a:cs typeface="Arial" pitchFamily="34" charset="0"/>
              </a:rPr>
              <a:t> or </a:t>
            </a:r>
            <a:r>
              <a:rPr lang="en-US" sz="1400" b="1" dirty="0" smtClean="0">
                <a:latin typeface="Arial" pitchFamily="34" charset="0"/>
                <a:cs typeface="Arial" pitchFamily="34" charset="0"/>
                <a:hlinkClick r:id="rId4"/>
              </a:rPr>
              <a:t>http://www.nd.gov/cte</a:t>
            </a:r>
            <a:r>
              <a:rPr lang="en-US" sz="1400" b="1" dirty="0" smtClean="0">
                <a:latin typeface="Arial" pitchFamily="34" charset="0"/>
                <a:cs typeface="Arial" pitchFamily="34" charset="0"/>
              </a:rPr>
              <a:t> or</a:t>
            </a:r>
          </a:p>
          <a:p>
            <a:pPr lvl="1">
              <a:buFont typeface="Arial" pitchFamily="34" charset="0"/>
              <a:buChar char="•"/>
            </a:pPr>
            <a:r>
              <a:rPr lang="en-US" sz="1400" b="1" dirty="0" smtClean="0">
                <a:latin typeface="Arial" pitchFamily="34" charset="0"/>
                <a:cs typeface="Arial" pitchFamily="34" charset="0"/>
              </a:rPr>
              <a:t>Mail paper application</a:t>
            </a:r>
          </a:p>
          <a:p>
            <a:pPr>
              <a:buFont typeface="Arial" pitchFamily="34" charset="0"/>
              <a:buChar char="•"/>
            </a:pPr>
            <a:r>
              <a:rPr lang="en-US" sz="1400" b="1" dirty="0" smtClean="0">
                <a:latin typeface="Arial" pitchFamily="34" charset="0"/>
                <a:cs typeface="Arial" pitchFamily="34" charset="0"/>
              </a:rPr>
              <a:t>Once approved by ND, student automatically renewed for future years if student earned credits in prior year</a:t>
            </a:r>
          </a:p>
          <a:p>
            <a:pPr>
              <a:buFont typeface="Arial" pitchFamily="34" charset="0"/>
              <a:buChar char="•"/>
            </a:pPr>
            <a:r>
              <a:rPr lang="en-US" sz="1400" b="1" dirty="0" smtClean="0">
                <a:latin typeface="Arial" pitchFamily="34" charset="0"/>
                <a:cs typeface="Arial" pitchFamily="34" charset="0"/>
              </a:rPr>
              <a:t>Data from ND on-line reciprocity applications is loaded to database at MN Office of Higher Education</a:t>
            </a:r>
          </a:p>
          <a:p>
            <a:endParaRPr lang="en-US" sz="1400" b="1" dirty="0" smtClean="0">
              <a:latin typeface="Arial" pitchFamily="34" charset="0"/>
              <a:cs typeface="Arial" pitchFamily="34" charset="0"/>
            </a:endParaRPr>
          </a:p>
          <a:p>
            <a:pPr>
              <a:buFont typeface="Arial" pitchFamily="34" charset="0"/>
              <a:buChar char="•"/>
            </a:pPr>
            <a:endParaRPr lang="en-US" sz="1400" b="1" dirty="0" smtClean="0">
              <a:latin typeface="Arial" pitchFamily="34" charset="0"/>
              <a:cs typeface="Arial" pitchFamily="34" charset="0"/>
            </a:endParaRPr>
          </a:p>
          <a:p>
            <a:pPr>
              <a:buFont typeface="Arial" pitchFamily="34" charset="0"/>
              <a:buChar char="•"/>
            </a:pPr>
            <a:endParaRPr lang="en-US" sz="1400" b="1" dirty="0" smtClean="0"/>
          </a:p>
        </p:txBody>
      </p:sp>
      <p:sp>
        <p:nvSpPr>
          <p:cNvPr id="12" name="TextBox 11"/>
          <p:cNvSpPr txBox="1"/>
          <p:nvPr/>
        </p:nvSpPr>
        <p:spPr>
          <a:xfrm>
            <a:off x="203777" y="1918716"/>
            <a:ext cx="3225223" cy="3754874"/>
          </a:xfrm>
          <a:prstGeom prst="rect">
            <a:avLst/>
          </a:prstGeom>
          <a:noFill/>
        </p:spPr>
        <p:txBody>
          <a:bodyPr wrap="square" rtlCol="0">
            <a:spAutoFit/>
          </a:bodyPr>
          <a:lstStyle/>
          <a:p>
            <a:pPr>
              <a:buFont typeface="Arial" pitchFamily="34" charset="0"/>
              <a:buChar char="•"/>
            </a:pPr>
            <a:r>
              <a:rPr lang="en-US" sz="1400" b="1" dirty="0" smtClean="0">
                <a:latin typeface="Arial" pitchFamily="34" charset="0"/>
                <a:cs typeface="Arial" pitchFamily="34" charset="0"/>
              </a:rPr>
              <a:t>MN residents who graduated from MN high school within one year of attending ND campus apply directly to ND campus (paperless application process)</a:t>
            </a:r>
          </a:p>
          <a:p>
            <a:pPr>
              <a:buFont typeface="Arial" pitchFamily="34" charset="0"/>
              <a:buChar char="•"/>
            </a:pPr>
            <a:r>
              <a:rPr lang="en-US" sz="1400" b="1" dirty="0" smtClean="0">
                <a:latin typeface="Arial" pitchFamily="34" charset="0"/>
                <a:cs typeface="Arial" pitchFamily="34" charset="0"/>
              </a:rPr>
              <a:t>Other MN residents attending ND universities and colleges apply to the MN Office of Higher Education</a:t>
            </a:r>
          </a:p>
          <a:p>
            <a:pPr lvl="1">
              <a:buFont typeface="Arial" pitchFamily="34" charset="0"/>
              <a:buChar char="•"/>
            </a:pPr>
            <a:r>
              <a:rPr lang="en-US" sz="1400" b="1" dirty="0" smtClean="0">
                <a:latin typeface="Arial" pitchFamily="34" charset="0"/>
                <a:cs typeface="Arial" pitchFamily="34" charset="0"/>
              </a:rPr>
              <a:t>On-line at:</a:t>
            </a:r>
          </a:p>
          <a:p>
            <a:pPr lvl="1">
              <a:buFont typeface="Arial" pitchFamily="34" charset="0"/>
              <a:buChar char="•"/>
            </a:pPr>
            <a:r>
              <a:rPr lang="en-US" sz="1400" b="1" dirty="0" smtClean="0">
                <a:latin typeface="Arial" pitchFamily="34" charset="0"/>
                <a:cs typeface="Arial" pitchFamily="34" charset="0"/>
                <a:hlinkClick r:id="rId5"/>
              </a:rPr>
              <a:t>www.getreadyforcollege.org</a:t>
            </a:r>
            <a:r>
              <a:rPr lang="en-US" sz="1400" b="1" dirty="0" smtClean="0">
                <a:latin typeface="Arial" pitchFamily="34" charset="0"/>
                <a:cs typeface="Arial" pitchFamily="34" charset="0"/>
              </a:rPr>
              <a:t> or</a:t>
            </a:r>
          </a:p>
          <a:p>
            <a:pPr lvl="1">
              <a:buFont typeface="Arial" pitchFamily="34" charset="0"/>
              <a:buChar char="•"/>
            </a:pPr>
            <a:r>
              <a:rPr lang="en-US" sz="1400" b="1" dirty="0" smtClean="0">
                <a:latin typeface="Arial" pitchFamily="34" charset="0"/>
                <a:cs typeface="Arial" pitchFamily="34" charset="0"/>
              </a:rPr>
              <a:t>Mail paper application</a:t>
            </a:r>
          </a:p>
          <a:p>
            <a:pPr>
              <a:buFont typeface="Arial" pitchFamily="34" charset="0"/>
              <a:buChar char="•"/>
            </a:pPr>
            <a:r>
              <a:rPr lang="en-US" sz="1400" b="1" dirty="0" smtClean="0">
                <a:latin typeface="Arial" pitchFamily="34" charset="0"/>
                <a:cs typeface="Arial" pitchFamily="34" charset="0"/>
              </a:rPr>
              <a:t>Once approved by OHE, student automatically renewed for future years if student earned credits in prior year</a:t>
            </a:r>
          </a:p>
          <a:p>
            <a:pPr>
              <a:buFont typeface="Arial" pitchFamily="34" charset="0"/>
              <a:buChar char="•"/>
            </a:pPr>
            <a:endParaRPr lang="en-US" sz="1400" b="1" dirty="0" smtClean="0">
              <a:latin typeface="Arial" pitchFamily="34" charset="0"/>
              <a:cs typeface="Arial" pitchFamily="34" charset="0"/>
            </a:endParaRPr>
          </a:p>
        </p:txBody>
      </p:sp>
      <p:pic>
        <p:nvPicPr>
          <p:cNvPr id="13" name="chart"/>
          <p:cNvPicPr>
            <a:picLocks noChangeAspect="1"/>
          </p:cNvPicPr>
          <p:nvPr/>
        </p:nvPicPr>
        <p:blipFill>
          <a:blip r:embed="rId6"/>
          <a:stretch>
            <a:fillRect/>
          </a:stretch>
        </p:blipFill>
        <p:spPr>
          <a:xfrm>
            <a:off x="3429000" y="2023620"/>
            <a:ext cx="1981200" cy="1295400"/>
          </a:xfrm>
          <a:prstGeom prst="rect">
            <a:avLst/>
          </a:prstGeom>
        </p:spPr>
      </p:pic>
      <p:sp>
        <p:nvSpPr>
          <p:cNvPr id="14" name="TextBox 13"/>
          <p:cNvSpPr txBox="1"/>
          <p:nvPr/>
        </p:nvSpPr>
        <p:spPr>
          <a:xfrm>
            <a:off x="3865985" y="2362200"/>
            <a:ext cx="744114" cy="523220"/>
          </a:xfrm>
          <a:prstGeom prst="rect">
            <a:avLst/>
          </a:prstGeom>
          <a:noFill/>
        </p:spPr>
        <p:txBody>
          <a:bodyPr wrap="square" rtlCol="0">
            <a:spAutoFit/>
          </a:bodyPr>
          <a:lstStyle/>
          <a:p>
            <a:r>
              <a:rPr lang="en-US" sz="2800" dirty="0" smtClean="0">
                <a:solidFill>
                  <a:schemeClr val="accent6">
                    <a:lumMod val="50000"/>
                  </a:schemeClr>
                </a:solidFill>
                <a:latin typeface="Arial" pitchFamily="34" charset="0"/>
                <a:cs typeface="Arial" pitchFamily="34" charset="0"/>
              </a:rPr>
              <a:t>ND</a:t>
            </a:r>
            <a:endParaRPr lang="en-US" sz="2800" dirty="0">
              <a:solidFill>
                <a:schemeClr val="accent6">
                  <a:lumMod val="50000"/>
                </a:schemeClr>
              </a:solidFill>
              <a:latin typeface="Arial" pitchFamily="34" charset="0"/>
              <a:cs typeface="Arial" pitchFamily="34" charset="0"/>
            </a:endParaRPr>
          </a:p>
        </p:txBody>
      </p:sp>
      <p:sp>
        <p:nvSpPr>
          <p:cNvPr id="15" name="TextBox 14"/>
          <p:cNvSpPr txBox="1"/>
          <p:nvPr/>
        </p:nvSpPr>
        <p:spPr>
          <a:xfrm>
            <a:off x="2209800" y="6275833"/>
            <a:ext cx="4848890" cy="369332"/>
          </a:xfrm>
          <a:prstGeom prst="rect">
            <a:avLst/>
          </a:prstGeom>
          <a:noFill/>
        </p:spPr>
        <p:txBody>
          <a:bodyPr wrap="square" rtlCol="0">
            <a:spAutoFit/>
          </a:bodyPr>
          <a:lstStyle/>
          <a:p>
            <a:r>
              <a:rPr lang="en-US" b="1" dirty="0" smtClean="0">
                <a:latin typeface="+mj-lt"/>
              </a:rPr>
              <a:t>Application deadline is last day of term</a:t>
            </a:r>
            <a:endParaRPr lang="en-US" b="1" dirty="0">
              <a:latin typeface="+mj-lt"/>
            </a:endParaRPr>
          </a:p>
        </p:txBody>
      </p:sp>
    </p:spTree>
  </p:cSld>
  <p:clrMapOvr>
    <a:masterClrMapping/>
  </p:clrMapOvr>
  <p:transition spd="med">
    <p:fade/>
  </p:transition>
</p:sld>
</file>

<file path=ppt/theme/theme1.xml><?xml version="1.0" encoding="utf-8"?>
<a:theme xmlns:a="http://schemas.openxmlformats.org/drawingml/2006/main" name="OHE Custom Slides">
  <a:themeElements>
    <a:clrScheme name="OHE Colors">
      <a:dk1>
        <a:srgbClr val="0070C0"/>
      </a:dk1>
      <a:lt1>
        <a:srgbClr val="F8F7DB"/>
      </a:lt1>
      <a:dk2>
        <a:srgbClr val="0070C0"/>
      </a:dk2>
      <a:lt2>
        <a:srgbClr val="F8F7DB"/>
      </a:lt2>
      <a:accent1>
        <a:srgbClr val="2A6EBB"/>
      </a:accent1>
      <a:accent2>
        <a:srgbClr val="49C1F1"/>
      </a:accent2>
      <a:accent3>
        <a:srgbClr val="9EE76B"/>
      </a:accent3>
      <a:accent4>
        <a:srgbClr val="FF9A00"/>
      </a:accent4>
      <a:accent5>
        <a:srgbClr val="FFEF00"/>
      </a:accent5>
      <a:accent6>
        <a:srgbClr val="9E4FA5"/>
      </a:accent6>
      <a:hlink>
        <a:srgbClr val="0000FF"/>
      </a:hlink>
      <a:folHlink>
        <a:srgbClr val="0000F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1639</TotalTime>
  <Words>2819</Words>
  <Application>Microsoft Macintosh PowerPoint</Application>
  <PresentationFormat>On-screen Show (4:3)</PresentationFormat>
  <Paragraphs>466</Paragraphs>
  <Slides>30</Slides>
  <Notes>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OHE Custom Slides</vt:lpstr>
      <vt:lpstr>Overview of Tuition Reciprocity Program</vt:lpstr>
      <vt:lpstr>Agenda </vt:lpstr>
      <vt:lpstr>What is Tuition Reciprocity?</vt:lpstr>
      <vt:lpstr>Which States/Provinces Have Agreements? </vt:lpstr>
      <vt:lpstr>Which Campuses/Programs Covered?</vt:lpstr>
      <vt:lpstr>Which Campuses/Programs Covered?</vt:lpstr>
      <vt:lpstr>Which Campuses/Programs Covered?</vt:lpstr>
      <vt:lpstr>How are Students Approved? </vt:lpstr>
      <vt:lpstr>How are Students Approved?</vt:lpstr>
      <vt:lpstr>How are Students Approved?</vt:lpstr>
      <vt:lpstr>How are Campuses Notified of Approvals?</vt:lpstr>
      <vt:lpstr>How are Campuses Notified of Approvals?</vt:lpstr>
      <vt:lpstr>How are Campuses Notified of Approvals?</vt:lpstr>
      <vt:lpstr>What Tuition Rates do Campuses Charge Students?</vt:lpstr>
      <vt:lpstr>What is the Reciprocity  Supplement?</vt:lpstr>
      <vt:lpstr>What Tuition Rates do Campuses Charge Students?</vt:lpstr>
      <vt:lpstr>What Tuition and Fee Rates do Campuses Charge Students?</vt:lpstr>
      <vt:lpstr>How is Term Enrollment Data  Reported?</vt:lpstr>
      <vt:lpstr>How is Term Enrollment Data  Reported?</vt:lpstr>
      <vt:lpstr>How is Term Enrollment Data  Reported?</vt:lpstr>
      <vt:lpstr>What Gets Reported in Paperless Application File? (used by ND campuses and MN State Univ Moorhead) </vt:lpstr>
      <vt:lpstr>What Gets Reported in Term Enrollment Data File? </vt:lpstr>
      <vt:lpstr>Term Enrollment File Upload Screen</vt:lpstr>
      <vt:lpstr>What Gets Entered on Term  Enrollment Web Page at OHE? </vt:lpstr>
      <vt:lpstr>OHE Term Enrollment Screen</vt:lpstr>
      <vt:lpstr>Who Should be Included in Term  Enrollment Reporting?</vt:lpstr>
      <vt:lpstr>How are Payments Calculated?</vt:lpstr>
      <vt:lpstr>How are Payments Calculated?</vt:lpstr>
      <vt:lpstr>Reciprocity Contacts (for Campus Reciprocity Administrators)</vt:lpstr>
      <vt:lpstr>Questions???????????????</vt:lpstr>
    </vt:vector>
  </TitlesOfParts>
  <Company>Riley Hayes Advertising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 Wick</dc:creator>
  <cp:lastModifiedBy>Ginny Dodds</cp:lastModifiedBy>
  <cp:revision>136</cp:revision>
  <dcterms:created xsi:type="dcterms:W3CDTF">2009-01-28T17:03:31Z</dcterms:created>
  <dcterms:modified xsi:type="dcterms:W3CDTF">2010-03-01T17:42:39Z</dcterms:modified>
</cp:coreProperties>
</file>